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31" r:id="rId6"/>
  </p:sldMasterIdLst>
  <p:notesMasterIdLst>
    <p:notesMasterId r:id="rId38"/>
  </p:notesMasterIdLst>
  <p:handoutMasterIdLst>
    <p:handoutMasterId r:id="rId39"/>
  </p:handoutMasterIdLst>
  <p:sldIdLst>
    <p:sldId id="373" r:id="rId7"/>
    <p:sldId id="390" r:id="rId8"/>
    <p:sldId id="375" r:id="rId9"/>
    <p:sldId id="380" r:id="rId10"/>
    <p:sldId id="384" r:id="rId11"/>
    <p:sldId id="3287" r:id="rId12"/>
    <p:sldId id="382" r:id="rId13"/>
    <p:sldId id="391" r:id="rId14"/>
    <p:sldId id="386" r:id="rId15"/>
    <p:sldId id="387" r:id="rId16"/>
    <p:sldId id="376" r:id="rId17"/>
    <p:sldId id="388" r:id="rId18"/>
    <p:sldId id="389" r:id="rId19"/>
    <p:sldId id="392" r:id="rId20"/>
    <p:sldId id="3283" r:id="rId21"/>
    <p:sldId id="377" r:id="rId22"/>
    <p:sldId id="3272" r:id="rId23"/>
    <p:sldId id="3273" r:id="rId24"/>
    <p:sldId id="3275" r:id="rId25"/>
    <p:sldId id="3279" r:id="rId26"/>
    <p:sldId id="3280" r:id="rId27"/>
    <p:sldId id="3281" r:id="rId28"/>
    <p:sldId id="378" r:id="rId29"/>
    <p:sldId id="3282" r:id="rId30"/>
    <p:sldId id="3285" r:id="rId31"/>
    <p:sldId id="3286" r:id="rId32"/>
    <p:sldId id="393" r:id="rId33"/>
    <p:sldId id="394" r:id="rId34"/>
    <p:sldId id="3284" r:id="rId35"/>
    <p:sldId id="374" r:id="rId36"/>
    <p:sldId id="358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33E48"/>
    <a:srgbClr val="00C1DE"/>
    <a:srgbClr val="FF6B00"/>
    <a:srgbClr val="E5ECEB"/>
    <a:srgbClr val="95D6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0FF82-7543-4F4A-A437-6C1F80813449}" v="488" dt="2021-09-14T16:14:34.728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9" autoAdjust="0"/>
    <p:restoredTop sz="93466"/>
  </p:normalViewPr>
  <p:slideViewPr>
    <p:cSldViewPr snapToGrid="0">
      <p:cViewPr varScale="1">
        <p:scale>
          <a:sx n="124" d="100"/>
          <a:sy n="124" d="100"/>
        </p:scale>
        <p:origin x="3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9/15/21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556DF-BE24-BB47-9FD2-350D67DC1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B56EA-EFE9-874F-97FF-66B32F665BC9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834CFF-8E93-2347-9547-EC508DDB3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DE2A1EC-11A7-6C45-AE97-813BACFCF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74A8AC8F-8A23-E644-ABCA-8318EFE23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7"/>
            <a:ext cx="12193200" cy="6858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9308F2-C30B-4E4F-9DA5-A1A86F5F7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8CCECB-9B2C-4F40-93A1-3FF926465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DE32C43-10DC-6D45-AAC5-F6B8ED9985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bg2"/>
                </a:solidFill>
              </a:rPr>
              <a:t>© 2021 Arm</a:t>
            </a:r>
            <a:endParaRPr lang="en-US" alt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aser, light, scene&#10;&#10;Description automatically generated">
            <a:extLst>
              <a:ext uri="{FF2B5EF4-FFF2-40B4-BE49-F238E27FC236}">
                <a16:creationId xmlns:a16="http://schemas.microsoft.com/office/drawing/2014/main" id="{566CB7B2-10D4-7544-8B87-EFB12B445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297C4-855A-9540-843B-CC587D9FD8C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5D5131B-4C51-1F44-B7F4-6CA8B239F6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city, night&#10;&#10;Description automatically generated">
            <a:extLst>
              <a:ext uri="{FF2B5EF4-FFF2-40B4-BE49-F238E27FC236}">
                <a16:creationId xmlns:a16="http://schemas.microsoft.com/office/drawing/2014/main" id="{373ACAC4-F57F-F549-85F2-65FF12CC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835CB-DD8C-F446-83CE-32ACFB0217A0}"/>
              </a:ext>
            </a:extLst>
          </p:cNvPr>
          <p:cNvSpPr/>
          <p:nvPr userDrawn="1"/>
        </p:nvSpPr>
        <p:spPr>
          <a:xfrm>
            <a:off x="-1200" y="0"/>
            <a:ext cx="12193200" cy="685799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2E6ED93-C5DD-684E-B1BE-4080D175C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782D4B3-E72D-F041-ABD0-1372C0EBF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ED656-9AD2-7747-9AF1-F75EAE25A4F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812FE35-0376-054E-A535-66C3377FC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2C9049B0-0B94-BD42-824D-B6D9FACBA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285AD-6427-0B46-A0F2-1DCB911CA9C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E181728-95E0-D942-934C-22837439C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F1BEC-2CAF-7649-A00C-2845946E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841289-60D1-7948-9778-C9FCBEABBE6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437A559-6F71-E24B-8877-CF29E1842A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E12DA-8290-CF4B-976D-F9128AA4E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7D91F-FDE8-064E-A3E9-D2C0020634A8}"/>
              </a:ext>
            </a:extLst>
          </p:cNvPr>
          <p:cNvSpPr/>
          <p:nvPr userDrawn="1"/>
        </p:nvSpPr>
        <p:spPr>
          <a:xfrm>
            <a:off x="-1200" y="-2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3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B13CEFF-559B-FB4C-A2FE-263C6B46C7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58C025E6-8226-464D-867E-1C3F7CD5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E7B51-ECA1-FA4D-BCAA-2BAA2A4A3ED4}"/>
              </a:ext>
            </a:extLst>
          </p:cNvPr>
          <p:cNvSpPr/>
          <p:nvPr userDrawn="1"/>
        </p:nvSpPr>
        <p:spPr>
          <a:xfrm>
            <a:off x="3510116" y="1"/>
            <a:ext cx="868188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4023BA9-1025-B342-8C96-782CC118DC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D8F0C-28F2-8A42-9D40-7084C9FFD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3" y="0"/>
            <a:ext cx="12212707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677CF-4019-3745-AE17-170FFE5A9470}"/>
              </a:ext>
            </a:extLst>
          </p:cNvPr>
          <p:cNvSpPr/>
          <p:nvPr userDrawn="1"/>
        </p:nvSpPr>
        <p:spPr>
          <a:xfrm>
            <a:off x="0" y="0"/>
            <a:ext cx="12202354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97F8A816-849A-F64A-9212-F0A7C735F9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uit, electronics, night&#10;&#10;Description automatically generated">
            <a:extLst>
              <a:ext uri="{FF2B5EF4-FFF2-40B4-BE49-F238E27FC236}">
                <a16:creationId xmlns:a16="http://schemas.microsoft.com/office/drawing/2014/main" id="{0CFC14C8-0981-E345-B10D-84223FB4C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2CAB4-5A61-4A44-9A1E-BC9746ED65B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66775FA-2E3A-3B47-AC4A-682D27F221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60B99-6BFE-2D40-895F-0F084FEC4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327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A56ACD-80AA-D441-B2FA-F252F126F050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B81D85-C6D9-464F-970F-8B449E6B3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6CAA01D4-228A-2D47-8D6D-23BE3048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92CF2F3-D508-734C-A803-AEC0A192B1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blue, star, bright&#10;&#10;Description automatically generated">
            <a:extLst>
              <a:ext uri="{FF2B5EF4-FFF2-40B4-BE49-F238E27FC236}">
                <a16:creationId xmlns:a16="http://schemas.microsoft.com/office/drawing/2014/main" id="{FB37B42A-7042-E140-A580-6034CB585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2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9646DD-15B4-6F44-9224-549BD8C15001}"/>
              </a:ext>
            </a:extLst>
          </p:cNvPr>
          <p:cNvSpPr/>
          <p:nvPr userDrawn="1"/>
        </p:nvSpPr>
        <p:spPr>
          <a:xfrm>
            <a:off x="-12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9FBE488-91F7-1942-A89D-FB17FE084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EC0F4-29B3-1844-A206-E9978DDC9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A66D4-F829-5348-B094-D86162A17157}"/>
              </a:ext>
            </a:extLst>
          </p:cNvPr>
          <p:cNvSpPr/>
          <p:nvPr userDrawn="1"/>
        </p:nvSpPr>
        <p:spPr>
          <a:xfrm>
            <a:off x="-6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DDBD7D5-08A7-D64A-8871-2D7A78BAC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AFABCE9-6BC8-E741-B725-757DD8CDE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11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0656C-1B23-0749-AD6A-14502D71E9B2}"/>
              </a:ext>
            </a:extLst>
          </p:cNvPr>
          <p:cNvSpPr/>
          <p:nvPr userDrawn="1"/>
        </p:nvSpPr>
        <p:spPr>
          <a:xfrm>
            <a:off x="-600" y="1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B5A3F7D-62C2-2F4F-A74E-62524C8DD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tx2"/>
                </a:solidFill>
              </a:rPr>
              <a:t>© 2021 Arm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F51B5E8-1A64-CC4C-8297-18A3B4939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CF3F483E-C28F-8C43-8AF4-54DEBAF1D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F5B06E-F6A0-3B43-AD64-568F71E24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366692D-059F-E843-B530-FFE3E2135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84D08BDA-0B34-A84B-B3A0-9DE0D5EB96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353FD8-3FBF-E340-8B41-D553C6163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C852A8C-3865-AA4E-82F7-750F6C6DD6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8F84B417-FBBD-D54C-B0DE-4D62AABBD4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F1145-3FE1-6D42-AA8B-F8E06EB9F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" y="0"/>
            <a:ext cx="1219244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7000" y="693001"/>
            <a:ext cx="6858000" cy="5472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06E79-E2B4-C342-8DB2-4D2D3C2F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921999B-E167-3C4E-A8F5-820963AA1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0BF6488-6104-D74D-BDA7-9A5F46DE1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8AC5A-7EFB-CA43-8A9B-3B442C5C9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C1198ECC-03BB-F84C-8B27-CF6053626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EFD6F9F-6DEB-6F4D-BE5A-D3540160B3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82B8D-79F0-2840-A348-51E15B608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1E887-F2DD-9743-B321-E6625A63F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5F647F-3DD2-E04B-AC85-5BB3FF099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1BE84E2F-085C-6E4E-8174-736F84DE3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0E328-7BED-1141-A027-0EEE09BB1F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539DD-CEDA-3A48-A36A-6D3775392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5C774FB-6A72-C34E-AAAD-07547EC96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870DFC52-AE4C-654B-A714-C2006FAE0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5CD4-06B7-E24D-8A2A-BE1E27E8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F9D61-0E18-934E-80CB-8ABCE713AF0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F76A5-92C3-DF4A-993D-C79C93E5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67C7E9E-E74C-0547-868F-423E4E219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1652C07E-440A-CE41-9DBD-125723A40F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20845-44B5-8345-A55E-DF3DBA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F307A-54EB-9747-ABE8-8A816CDDD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EA133D04-5236-D641-B03F-0BE645CEB9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94321-DD87-0D4B-AEA1-CB80E3680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F4AA8-7F9E-7D41-BF94-4D811F55AC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10143-1056-7048-ADC6-41884B602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C8B782A-A9C9-CA41-A2FF-1BC8DE034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CEEB435-8B36-4144-8E92-92682FE106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AF51-EEA2-DE46-8B7D-787832348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0" r="1770"/>
          <a:stretch/>
        </p:blipFill>
        <p:spPr>
          <a:xfrm>
            <a:off x="-60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7061" y="463062"/>
            <a:ext cx="6858000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E646E-904B-FE40-95AC-5DBD9EA1E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B0F255FF-9877-7447-84E8-B54342514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EE727D9-9D95-154F-8EEF-D353686DE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6984C-0C60-D246-AE94-A2AE6368F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7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BECDB-CC38-DF4D-907D-B3DFBF61DA05}"/>
              </a:ext>
            </a:extLst>
          </p:cNvPr>
          <p:cNvSpPr/>
          <p:nvPr userDrawn="1"/>
        </p:nvSpPr>
        <p:spPr>
          <a:xfrm>
            <a:off x="4498259" y="1"/>
            <a:ext cx="769374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AEACEA-CC36-0E44-8844-76898F890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7F1C36-0131-3143-8A0C-5B53D484B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97C82C88-5520-304D-9044-627C10A67F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1347F1D-5F69-BB4F-AE1F-4C4F1318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CF4363-5E90-D047-9431-0DB690B3B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64EEF4-B1ED-2544-B548-9FFD93EA6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3FB50C7-839A-F84D-ADC0-26A88F1AF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041E3-D124-8440-B6B0-06A51A309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F0996-2F0F-5B4A-AE7F-01949B340BCF}"/>
              </a:ext>
            </a:extLst>
          </p:cNvPr>
          <p:cNvSpPr/>
          <p:nvPr userDrawn="1"/>
        </p:nvSpPr>
        <p:spPr>
          <a:xfrm>
            <a:off x="3849329" y="1"/>
            <a:ext cx="834267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rgbClr val="000000">
                  <a:alpha val="25000"/>
                </a:srgbClr>
              </a:gs>
              <a:gs pos="100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BE3C52-00EF-C04D-93F3-7480251F2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Line 3</a:t>
            </a:r>
            <a:br>
              <a:rPr lang="en-US"/>
            </a:br>
            <a:r>
              <a:rPr lang="en-US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</a:t>
            </a:r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3934D-C896-5B4A-B1D6-BDDDB11E0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05CEBE1-EDEA-1145-9184-E339DB2CD8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>
                <a:solidFill>
                  <a:schemeClr val="bg2"/>
                </a:solidFill>
              </a:rPr>
              <a:t>© 2021 Arm</a:t>
            </a:r>
            <a:endParaRPr lang="en-US" alt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88DC1F2-A377-A943-9ABE-BD7E2F2C181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847" y="6384924"/>
            <a:ext cx="879904" cy="274619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7B344F3-4498-5A4F-9DA2-CB9437A25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2021 Arm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28" r:id="rId12"/>
    <p:sldLayoutId id="2147485529" r:id="rId13"/>
    <p:sldLayoutId id="2147485530" r:id="rId14"/>
    <p:sldLayoutId id="2147485531" r:id="rId15"/>
    <p:sldLayoutId id="2147485532" r:id="rId16"/>
    <p:sldLayoutId id="2147485533" r:id="rId17"/>
    <p:sldLayoutId id="2147485534" r:id="rId18"/>
    <p:sldLayoutId id="2147485535" r:id="rId19"/>
    <p:sldLayoutId id="2147485536" r:id="rId20"/>
    <p:sldLayoutId id="2147485537" r:id="rId21"/>
    <p:sldLayoutId id="2147485538" r:id="rId22"/>
    <p:sldLayoutId id="2147485510" r:id="rId23"/>
    <p:sldLayoutId id="2147485436" r:id="rId24"/>
    <p:sldLayoutId id="2147485438" r:id="rId25"/>
    <p:sldLayoutId id="2147485440" r:id="rId26"/>
    <p:sldLayoutId id="2147485441" r:id="rId27"/>
    <p:sldLayoutId id="2147485442" r:id="rId28"/>
    <p:sldLayoutId id="2147485443" r:id="rId29"/>
    <p:sldLayoutId id="2147485444" r:id="rId30"/>
    <p:sldLayoutId id="2147485445" r:id="rId31"/>
    <p:sldLayoutId id="2147485446" r:id="rId32"/>
    <p:sldLayoutId id="2147485447" r:id="rId33"/>
    <p:sldLayoutId id="2147485448" r:id="rId34"/>
    <p:sldLayoutId id="2147485449" r:id="rId35"/>
    <p:sldLayoutId id="2147485450" r:id="rId36"/>
    <p:sldLayoutId id="2147485452" r:id="rId37"/>
    <p:sldLayoutId id="2147485512" r:id="rId38"/>
    <p:sldLayoutId id="2147485453" r:id="rId39"/>
    <p:sldLayoutId id="2147485513" r:id="rId4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333E48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33E4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ar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commons.wikimedia.org/wiki/File:Gears.png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ommons.wikimedia.org/wiki/File:Gears.png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93ECC-4132-6C40-A836-C4667A6C2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Dominic P. Mulligan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CD996-41AD-B742-A46C-78F689D66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858" y="6080641"/>
            <a:ext cx="7650545" cy="301109"/>
          </a:xfrm>
        </p:spPr>
        <p:txBody>
          <a:bodyPr/>
          <a:lstStyle/>
          <a:p>
            <a:r>
              <a:rPr lang="en-US" dirty="0"/>
              <a:t>Systems Group, Arm Research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31D6C5-F15B-AC48-8AA5-9E998FED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Confidential Computing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C509D-740B-C440-A823-83FA24FAE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University of Florida, September 2021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82C4269-62A9-8743-B29E-EDDA11852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Brave New World</a:t>
            </a:r>
          </a:p>
        </p:txBody>
      </p:sp>
    </p:spTree>
    <p:extLst>
      <p:ext uri="{BB962C8B-B14F-4D97-AF65-F5344CB8AC3E}">
        <p14:creationId xmlns:p14="http://schemas.microsoft.com/office/powerpoint/2010/main" val="101319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8899-68CB-7742-BE09-4285DF46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model of attestation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BDC477-FECE-D243-AE45-2D9D95679B4C}"/>
              </a:ext>
            </a:extLst>
          </p:cNvPr>
          <p:cNvCxnSpPr>
            <a:cxnSpLocks/>
          </p:cNvCxnSpPr>
          <p:nvPr/>
        </p:nvCxnSpPr>
        <p:spPr>
          <a:xfrm>
            <a:off x="8079507" y="1595100"/>
            <a:ext cx="0" cy="444871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B34285-CACF-5846-AC25-3948CB8E7B47}"/>
              </a:ext>
            </a:extLst>
          </p:cNvPr>
          <p:cNvCxnSpPr>
            <a:cxnSpLocks/>
          </p:cNvCxnSpPr>
          <p:nvPr/>
        </p:nvCxnSpPr>
        <p:spPr>
          <a:xfrm>
            <a:off x="4036925" y="1595100"/>
            <a:ext cx="0" cy="444871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74A7E8-BC0B-B34C-B34B-9F389E2BF7DF}"/>
              </a:ext>
            </a:extLst>
          </p:cNvPr>
          <p:cNvSpPr txBox="1"/>
          <p:nvPr/>
        </p:nvSpPr>
        <p:spPr>
          <a:xfrm>
            <a:off x="5707368" y="1145712"/>
            <a:ext cx="799514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b="1" kern="1200" dirty="0">
                <a:latin typeface="+mn-lt"/>
                <a:ea typeface="+mn-ea"/>
                <a:cs typeface="+mn-cs"/>
              </a:rPr>
              <a:t>Sceptic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0D540-9E2A-8149-98EE-1F38D50D82E2}"/>
              </a:ext>
            </a:extLst>
          </p:cNvPr>
          <p:cNvSpPr txBox="1"/>
          <p:nvPr/>
        </p:nvSpPr>
        <p:spPr>
          <a:xfrm>
            <a:off x="645559" y="1145712"/>
            <a:ext cx="2958054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b="1" kern="1200" dirty="0">
                <a:latin typeface="+mn-lt"/>
                <a:ea typeface="+mn-ea"/>
                <a:cs typeface="+mn-cs"/>
              </a:rPr>
              <a:t>Trusted attestation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6AC31-AD85-5743-9AC9-141D971318E0}"/>
              </a:ext>
            </a:extLst>
          </p:cNvPr>
          <p:cNvSpPr txBox="1"/>
          <p:nvPr/>
        </p:nvSpPr>
        <p:spPr>
          <a:xfrm>
            <a:off x="9259547" y="1145711"/>
            <a:ext cx="1890710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b="1" kern="1200" dirty="0">
                <a:latin typeface="+mn-lt"/>
                <a:ea typeface="+mn-ea"/>
                <a:cs typeface="+mn-cs"/>
              </a:rPr>
              <a:t>Remote machine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26DF286-8BB3-8341-8FCE-35FF4C323339}"/>
              </a:ext>
            </a:extLst>
          </p:cNvPr>
          <p:cNvSpPr/>
          <p:nvPr/>
        </p:nvSpPr>
        <p:spPr>
          <a:xfrm>
            <a:off x="7050603" y="1805830"/>
            <a:ext cx="2208944" cy="77816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2"/>
                </a:solidFill>
              </a:rPr>
              <a:t>Launch isolate, </a:t>
            </a:r>
            <a:r>
              <a:rPr lang="en-GB" b="1" i="1" dirty="0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C7EAE86-1AEF-B647-87D3-DC0BDEB7EDE5}"/>
              </a:ext>
            </a:extLst>
          </p:cNvPr>
          <p:cNvSpPr/>
          <p:nvPr/>
        </p:nvSpPr>
        <p:spPr>
          <a:xfrm flipH="1">
            <a:off x="7050602" y="4242122"/>
            <a:ext cx="2208944" cy="778163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Relay </a:t>
            </a:r>
            <a:r>
              <a:rPr lang="en-GB" b="1" i="1" dirty="0">
                <a:solidFill>
                  <a:schemeClr val="bg1"/>
                </a:solidFill>
              </a:rPr>
              <a:t>T</a:t>
            </a:r>
            <a:r>
              <a:rPr lang="en-GB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6C3CE2A-D303-3944-B414-83417C839421}"/>
              </a:ext>
            </a:extLst>
          </p:cNvPr>
          <p:cNvSpPr/>
          <p:nvPr/>
        </p:nvSpPr>
        <p:spPr>
          <a:xfrm>
            <a:off x="7050603" y="3565922"/>
            <a:ext cx="2208944" cy="77816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2"/>
                </a:solidFill>
              </a:rPr>
              <a:t>Request token, </a:t>
            </a:r>
            <a:r>
              <a:rPr lang="en-GB" b="1" i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D4C7F-4F19-2749-A1E3-05A549840D35}"/>
              </a:ext>
            </a:extLst>
          </p:cNvPr>
          <p:cNvSpPr txBox="1"/>
          <p:nvPr/>
        </p:nvSpPr>
        <p:spPr>
          <a:xfrm>
            <a:off x="4244084" y="3065881"/>
            <a:ext cx="129368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Generate fresh challenge,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8D9895-786E-834F-B16E-0757D3534405}"/>
              </a:ext>
            </a:extLst>
          </p:cNvPr>
          <p:cNvSpPr txBox="1"/>
          <p:nvPr/>
        </p:nvSpPr>
        <p:spPr>
          <a:xfrm>
            <a:off x="9379878" y="3955003"/>
            <a:ext cx="1950996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Issue attestation token,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binding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and measurement, </a:t>
            </a:r>
            <a:r>
              <a:rPr lang="en-GB" sz="1600" b="1" i="1" dirty="0">
                <a:solidFill>
                  <a:schemeClr val="tx2"/>
                </a:solidFill>
                <a:latin typeface="+mn-lt"/>
                <a:ea typeface="+mn-ea"/>
              </a:rPr>
              <a:t>H, </a:t>
            </a:r>
            <a:r>
              <a:rPr lang="en-GB" sz="1600" i="1" dirty="0">
                <a:solidFill>
                  <a:schemeClr val="tx2"/>
                </a:solidFill>
                <a:latin typeface="+mn-lt"/>
                <a:ea typeface="+mn-ea"/>
              </a:rPr>
              <a:t>other metadata</a:t>
            </a:r>
            <a:endParaRPr lang="en-GB" sz="1600" i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F7A2F25-1A7E-F643-BC56-15037A462842}"/>
              </a:ext>
            </a:extLst>
          </p:cNvPr>
          <p:cNvSpPr/>
          <p:nvPr/>
        </p:nvSpPr>
        <p:spPr>
          <a:xfrm flipH="1">
            <a:off x="7050602" y="2513974"/>
            <a:ext cx="2208944" cy="778163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Confirmation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A37B27-AD0D-F042-BBC4-122F67EEF5C4}"/>
              </a:ext>
            </a:extLst>
          </p:cNvPr>
          <p:cNvSpPr txBox="1"/>
          <p:nvPr/>
        </p:nvSpPr>
        <p:spPr>
          <a:xfrm>
            <a:off x="9677592" y="2243368"/>
            <a:ext cx="165328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Launch Isolate</a:t>
            </a:r>
            <a:r>
              <a:rPr lang="en-GB" sz="1600" i="1" dirty="0">
                <a:solidFill>
                  <a:schemeClr val="tx2"/>
                </a:solidFill>
                <a:latin typeface="+mn-lt"/>
                <a:ea typeface="+mn-ea"/>
              </a:rPr>
              <a:t> with </a:t>
            </a:r>
            <a:r>
              <a:rPr lang="en-GB" sz="1600" b="1" i="1" dirty="0">
                <a:solidFill>
                  <a:schemeClr val="tx2"/>
                </a:solidFill>
                <a:latin typeface="+mn-lt"/>
                <a:ea typeface="+mn-ea"/>
              </a:rPr>
              <a:t>P</a:t>
            </a:r>
            <a:r>
              <a:rPr lang="en-GB" sz="1600" i="1" dirty="0">
                <a:solidFill>
                  <a:schemeClr val="tx2"/>
                </a:solidFill>
                <a:latin typeface="+mn-lt"/>
                <a:ea typeface="+mn-ea"/>
              </a:rPr>
              <a:t> loaded</a:t>
            </a:r>
            <a:endParaRPr lang="en-GB" sz="1600" i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3A2D7-CB2D-ED4E-AE21-7D6D9DF38E14}"/>
              </a:ext>
            </a:extLst>
          </p:cNvPr>
          <p:cNvSpPr txBox="1"/>
          <p:nvPr/>
        </p:nvSpPr>
        <p:spPr>
          <a:xfrm>
            <a:off x="4244084" y="1606370"/>
            <a:ext cx="146327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Payload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with measurement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288CA584-A2CA-D143-B605-27F6CFB5B5F7}"/>
              </a:ext>
            </a:extLst>
          </p:cNvPr>
          <p:cNvSpPr/>
          <p:nvPr/>
        </p:nvSpPr>
        <p:spPr>
          <a:xfrm flipH="1">
            <a:off x="2932453" y="4242122"/>
            <a:ext cx="2208944" cy="77816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2"/>
                </a:solidFill>
              </a:rPr>
              <a:t>Relay </a:t>
            </a:r>
            <a:r>
              <a:rPr lang="en-GB" b="1" i="1" dirty="0">
                <a:solidFill>
                  <a:schemeClr val="tx2"/>
                </a:solidFill>
              </a:rPr>
              <a:t>T</a:t>
            </a:r>
            <a:r>
              <a:rPr lang="en-GB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7C5A0DDC-0B55-7242-A35F-996F498832F3}"/>
              </a:ext>
            </a:extLst>
          </p:cNvPr>
          <p:cNvSpPr/>
          <p:nvPr/>
        </p:nvSpPr>
        <p:spPr>
          <a:xfrm>
            <a:off x="2932453" y="4934125"/>
            <a:ext cx="2208944" cy="778163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Response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AB4CD-EB5C-BC4B-9352-120CB90FA19F}"/>
              </a:ext>
            </a:extLst>
          </p:cNvPr>
          <p:cNvSpPr txBox="1"/>
          <p:nvPr/>
        </p:nvSpPr>
        <p:spPr>
          <a:xfrm>
            <a:off x="4796320" y="5887149"/>
            <a:ext cx="259936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check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9E3A44-DDD9-A942-B39C-53C6F7465843}"/>
              </a:ext>
            </a:extLst>
          </p:cNvPr>
          <p:cNvSpPr txBox="1"/>
          <p:nvPr/>
        </p:nvSpPr>
        <p:spPr>
          <a:xfrm>
            <a:off x="645559" y="4805638"/>
            <a:ext cx="132924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Authenticate or reject </a:t>
            </a:r>
            <a:r>
              <a:rPr lang="en-GB" sz="16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96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/>
      <p:bldP spid="24" grpId="0"/>
      <p:bldP spid="26" grpId="0" animBg="1"/>
      <p:bldP spid="27" grpId="0"/>
      <p:bldP spid="28" grpId="0"/>
      <p:bldP spid="30" grpId="0" animBg="1"/>
      <p:bldP spid="31" grpId="0" animBg="1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5832-DA21-344B-AA54-13855CF2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(utopian)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D0997-8813-D74C-B235-220FB0B26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42AD-28E6-8046-AC40-D7371ACA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Stepping back…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F4B6-EDFB-3546-ACDE-9E7CB5A80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Most discussion around Isolates is driven by Cloud Computing use-cases, specifically around moving existing programs and workloads into Isolates</a:t>
            </a:r>
          </a:p>
          <a:p>
            <a:pPr marL="672465" lvl="1" indent="-166370"/>
            <a:r>
              <a:rPr lang="en-GB" dirty="0">
                <a:ea typeface="ＭＳ Ｐゴシック"/>
              </a:rPr>
              <a:t>Moving databases into Isolates to try to protect them, and similar</a:t>
            </a:r>
            <a:endParaRPr lang="en-GB" dirty="0">
              <a:ea typeface="ＭＳ Ｐゴシック"/>
              <a:cs typeface="Calibri"/>
            </a:endParaRPr>
          </a:p>
          <a:p>
            <a:pPr marL="672465" lvl="1" indent="-166370"/>
            <a:r>
              <a:rPr lang="en-GB" dirty="0">
                <a:ea typeface="ＭＳ Ｐゴシック"/>
              </a:rPr>
              <a:t>Commercially interesting, will represent the majority of commercial deployments in short term</a:t>
            </a:r>
            <a:endParaRPr lang="en-GB" dirty="0">
              <a:ea typeface="ＭＳ Ｐゴシック"/>
              <a:cs typeface="Calibri"/>
            </a:endParaRPr>
          </a:p>
          <a:p>
            <a:pPr marL="672465" lvl="1" indent="-166370"/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But… abstractly, Remote Attestation and Isolates give a </a:t>
            </a:r>
            <a:r>
              <a:rPr lang="en-GB" i="1" dirty="0"/>
              <a:t>“beach-head”</a:t>
            </a:r>
            <a:r>
              <a:rPr lang="en-GB" dirty="0"/>
              <a:t> on another machine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Temporarily, owner is handing over an area of their machine for your private use, protected from their spying or interference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>
                <a:ea typeface="ＭＳ Ｐゴシック"/>
              </a:rPr>
              <a:t>This seems like a bigger deal than protecting existing Cloud workloads!</a:t>
            </a:r>
          </a:p>
          <a:p>
            <a:pPr marL="0" indent="0" algn="ctr">
              <a:buNone/>
            </a:pPr>
            <a:endParaRPr lang="en-GB" i="1" dirty="0">
              <a:ea typeface="ＭＳ Ｐゴシック"/>
            </a:endParaRPr>
          </a:p>
          <a:p>
            <a:pPr marL="0" indent="0">
              <a:buNone/>
            </a:pPr>
            <a:r>
              <a:rPr lang="en-GB" b="1" dirty="0">
                <a:ea typeface="ＭＳ Ｐゴシック"/>
              </a:rPr>
              <a:t>Question</a:t>
            </a:r>
            <a:r>
              <a:rPr lang="en-GB" dirty="0">
                <a:ea typeface="ＭＳ Ｐゴシック"/>
              </a:rPr>
              <a:t>: assuming Isolates are widely deployed, what new things can build with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3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B1E9-21CC-AC4D-A9F0-6E2666BD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computations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54F8-46B7-B14D-BBE8-1E0E2B73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Question</a:t>
            </a:r>
            <a:r>
              <a:rPr lang="en-GB" dirty="0"/>
              <a:t>: if Isolates widely deployed does it matter </a:t>
            </a:r>
            <a:r>
              <a:rPr lang="en-GB" i="1" dirty="0"/>
              <a:t>where</a:t>
            </a:r>
            <a:r>
              <a:rPr lang="en-GB" dirty="0"/>
              <a:t> a computation takes place?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Maybe it makes sense to move the program to where the data is, rather than </a:t>
            </a:r>
            <a:r>
              <a:rPr lang="en-GB" i="1" dirty="0"/>
              <a:t>vice versa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Maybe computations can become ”mobile”, hopping from machine to machine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Devices with spare capacity could advertise, and computations freely moved onto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Machines become shared devices, with computing becoming a utility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…or more than it already is with the Cloud!</a:t>
            </a:r>
          </a:p>
        </p:txBody>
      </p:sp>
    </p:spTree>
    <p:extLst>
      <p:ext uri="{BB962C8B-B14F-4D97-AF65-F5344CB8AC3E}">
        <p14:creationId xmlns:p14="http://schemas.microsoft.com/office/powerpoint/2010/main" val="22689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DA61-40DC-45B0-AF55-36982B57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</a:rPr>
              <a:t>Fine-grained control and protection of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D762-502B-4C0C-A11C-E4A3B8DA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Today, once you share a dataset with a third party, you essentially lose control over it</a:t>
            </a:r>
          </a:p>
          <a:p>
            <a:pPr lvl="1"/>
            <a:r>
              <a:rPr lang="en-GB" dirty="0"/>
              <a:t>Data is infinitely copyable, and control and possession of data are inextricably linked,</a:t>
            </a:r>
          </a:p>
          <a:p>
            <a:pPr lvl="1"/>
            <a:r>
              <a:rPr lang="en-GB" dirty="0"/>
              <a:t>This </a:t>
            </a:r>
            <a:r>
              <a:rPr lang="en-GB" i="1" dirty="0"/>
              <a:t>need not</a:t>
            </a:r>
            <a:r>
              <a:rPr lang="en-GB" dirty="0"/>
              <a:t> be the case–––something cryptographers have noted: techniques like </a:t>
            </a:r>
            <a:r>
              <a:rPr lang="en-GB" b="1" dirty="0"/>
              <a:t>functional encryption</a:t>
            </a:r>
            <a:r>
              <a:rPr lang="en-GB" dirty="0"/>
              <a:t> and SMPCs allow sharing of data, whilst keeping control over it by limiting how it’s used</a:t>
            </a:r>
          </a:p>
          <a:p>
            <a:pPr lvl="1"/>
            <a:r>
              <a:rPr lang="en-GB" dirty="0"/>
              <a:t>But functional encryption and SMPCs are largely impractical…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Imagine world where data is encrypted when at rest, only decrypted inside an Isolate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Data moves between Isolates for processing, Remote Attestation used to authenticate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Data is bundled with declarative </a:t>
            </a:r>
            <a:r>
              <a:rPr lang="en-GB" b="1" dirty="0"/>
              <a:t>policies</a:t>
            </a:r>
            <a:r>
              <a:rPr lang="en-GB" dirty="0"/>
              <a:t>, describing permitted ways in which can be used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9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60E0-A93C-F34B-8F1C-F8100546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Realizing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2CA4-2047-5547-B373-1B541669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computations were to hop from Isolate to Isolate, device to device, we’d need</a:t>
            </a:r>
          </a:p>
          <a:p>
            <a:r>
              <a:rPr lang="en-GB" dirty="0"/>
              <a:t>Some way of advertising a device’s capabilities,</a:t>
            </a:r>
          </a:p>
          <a:p>
            <a:r>
              <a:rPr lang="en-GB" dirty="0"/>
              <a:t>Some way of deciding scheduling (e.g. deciding that the potential speed-up of moving to a new device is worth stopping the computation and the transmission cost),</a:t>
            </a:r>
          </a:p>
          <a:p>
            <a:r>
              <a:rPr lang="en-GB" dirty="0"/>
              <a:t>Some uniform programming model across devices of different kinds,</a:t>
            </a:r>
          </a:p>
          <a:p>
            <a:r>
              <a:rPr lang="en-GB" dirty="0"/>
              <a:t>Various protocols for Remote Attestation, provisioning, querying computation state, etc.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Barring some, similar requirements for exhibiting control over distributed data:</a:t>
            </a:r>
          </a:p>
          <a:p>
            <a:r>
              <a:rPr lang="en-GB" dirty="0"/>
              <a:t>Some declarative policy describing permissible uses of data,</a:t>
            </a:r>
          </a:p>
          <a:p>
            <a:r>
              <a:rPr lang="en-GB" dirty="0"/>
              <a:t>A trusted runtime, or other component, that enforces those policies</a:t>
            </a:r>
          </a:p>
        </p:txBody>
      </p:sp>
    </p:spTree>
    <p:extLst>
      <p:ext uri="{BB962C8B-B14F-4D97-AF65-F5344CB8AC3E}">
        <p14:creationId xmlns:p14="http://schemas.microsoft.com/office/powerpoint/2010/main" val="31344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C81C-39E8-854A-81B4-EC4FAB1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Veracruz: privacy-preserving collaborative computation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A6A75-0715-2C48-89DD-A9A3DBD1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955" y="3973626"/>
            <a:ext cx="7613383" cy="702444"/>
          </a:xfrm>
        </p:spPr>
        <p:txBody>
          <a:bodyPr/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veracruz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-project/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veracruz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72E6-2795-D54F-9FF5-8A9B2323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Veracruz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904D-69D0-3145-A52B-2DCFED24E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A framework for defining flexible and efficient multi-party computations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5880C-CB9A-3E4E-A100-5C8F8474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Veracruz aims to support common use-cases for advanced cryptographic techniques</a:t>
            </a:r>
          </a:p>
          <a:p>
            <a:r>
              <a:rPr lang="en-US"/>
              <a:t>Techniques like </a:t>
            </a:r>
            <a:r>
              <a:rPr lang="en-US" i="1"/>
              <a:t>homomorphic encryption</a:t>
            </a:r>
            <a:r>
              <a:rPr lang="en-US"/>
              <a:t>, </a:t>
            </a:r>
            <a:r>
              <a:rPr lang="en-US" i="1"/>
              <a:t>secure-multiparty computations, </a:t>
            </a:r>
            <a:r>
              <a:rPr lang="en-US"/>
              <a:t>and similar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Unlike those techniques, we aim to be: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Efficient</a:t>
            </a:r>
            <a:r>
              <a:rPr lang="en-US"/>
              <a:t>: Be fast enough to execute ”interesting” programs,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Familiar</a:t>
            </a:r>
            <a:r>
              <a:rPr lang="en-US"/>
              <a:t>: Allow programmers to use familiar programming languages and tools,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General</a:t>
            </a:r>
            <a:r>
              <a:rPr lang="en-US"/>
              <a:t>: Seamlessly support a large class of multi-party computations,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Reusable: </a:t>
            </a:r>
            <a:r>
              <a:rPr lang="en-US"/>
              <a:t>Provide a single framework supporting a wide-range of privacy-preserving computations without requiring significant reconfiguration for each task</a:t>
            </a:r>
            <a:endParaRPr lang="en-US" b="1"/>
          </a:p>
          <a:p>
            <a:pPr marL="0" indent="0">
              <a:buNone/>
            </a:pPr>
            <a:r>
              <a:rPr lang="en-US"/>
              <a:t>In common with those techniques, we aim to provide a strong </a:t>
            </a:r>
            <a:r>
              <a:rPr lang="en-US" b="1"/>
              <a:t>security/privacy guarantee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A84B916-C7DC-A643-B18D-5B036C1C4554}"/>
              </a:ext>
            </a:extLst>
          </p:cNvPr>
          <p:cNvSpPr/>
          <p:nvPr/>
        </p:nvSpPr>
        <p:spPr>
          <a:xfrm>
            <a:off x="5232575" y="3199893"/>
            <a:ext cx="6480000" cy="2160000"/>
          </a:xfrm>
          <a:prstGeom prst="wedgeRoundRectCallout">
            <a:avLst>
              <a:gd name="adj1" fmla="val -101126"/>
              <a:gd name="adj2" fmla="val 47620"/>
              <a:gd name="adj3" fmla="val 16667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The </a:t>
            </a:r>
            <a:r>
              <a:rPr lang="en-US" sz="2800" b="1">
                <a:solidFill>
                  <a:schemeClr val="tx2"/>
                </a:solidFill>
              </a:rPr>
              <a:t>program</a:t>
            </a:r>
            <a:r>
              <a:rPr lang="en-US" sz="2800">
                <a:solidFill>
                  <a:schemeClr val="tx2"/>
                </a:solidFill>
              </a:rPr>
              <a:t>, which may originate from an agent distinct from those providing the data inputs.  In Veracruz, we use </a:t>
            </a:r>
            <a:r>
              <a:rPr lang="en-US" sz="2800" i="1" err="1">
                <a:solidFill>
                  <a:schemeClr val="tx2"/>
                </a:solidFill>
              </a:rPr>
              <a:t>WebAssembly</a:t>
            </a:r>
            <a:r>
              <a:rPr lang="en-US" sz="2800">
                <a:solidFill>
                  <a:schemeClr val="tx2"/>
                </a:solidFill>
              </a:rPr>
              <a:t> (WASM) as our executable.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DC937E0-1F90-094E-A5F7-81B8A38BA524}"/>
              </a:ext>
            </a:extLst>
          </p:cNvPr>
          <p:cNvSpPr/>
          <p:nvPr/>
        </p:nvSpPr>
        <p:spPr>
          <a:xfrm>
            <a:off x="5232575" y="3251119"/>
            <a:ext cx="6480000" cy="2160000"/>
          </a:xfrm>
          <a:prstGeom prst="wedgeRoundRectCallout">
            <a:avLst>
              <a:gd name="adj1" fmla="val -95358"/>
              <a:gd name="adj2" fmla="val -101142"/>
              <a:gd name="adj3" fmla="val 16667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The </a:t>
            </a:r>
            <a:r>
              <a:rPr lang="en-US" sz="2800" b="1">
                <a:solidFill>
                  <a:schemeClr val="tx2"/>
                </a:solidFill>
              </a:rPr>
              <a:t>data inputs</a:t>
            </a:r>
            <a:r>
              <a:rPr lang="en-US" sz="2800">
                <a:solidFill>
                  <a:schemeClr val="tx2"/>
                </a:solidFill>
              </a:rPr>
              <a:t> to Veracruz.  Note that these can originate from different agents who are mutually distrusting.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49C3B2-C3E1-484E-BFBC-217305299B24}"/>
              </a:ext>
            </a:extLst>
          </p:cNvPr>
          <p:cNvCxnSpPr>
            <a:cxnSpLocks/>
          </p:cNvCxnSpPr>
          <p:nvPr/>
        </p:nvCxnSpPr>
        <p:spPr>
          <a:xfrm>
            <a:off x="882293" y="2870926"/>
            <a:ext cx="3565133" cy="2650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6F353E-82B9-D542-B11F-558D483F55CF}"/>
              </a:ext>
            </a:extLst>
          </p:cNvPr>
          <p:cNvCxnSpPr>
            <a:cxnSpLocks/>
          </p:cNvCxnSpPr>
          <p:nvPr/>
        </p:nvCxnSpPr>
        <p:spPr>
          <a:xfrm flipV="1">
            <a:off x="882293" y="2098540"/>
            <a:ext cx="0" cy="79889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4CC651-6F43-5940-9AA3-674D4D9DF9BF}"/>
              </a:ext>
            </a:extLst>
          </p:cNvPr>
          <p:cNvCxnSpPr>
            <a:cxnSpLocks/>
          </p:cNvCxnSpPr>
          <p:nvPr/>
        </p:nvCxnSpPr>
        <p:spPr>
          <a:xfrm flipV="1">
            <a:off x="1953898" y="2098540"/>
            <a:ext cx="0" cy="79889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71BA4-16F2-3944-B220-B6B6639E8BA4}"/>
              </a:ext>
            </a:extLst>
          </p:cNvPr>
          <p:cNvCxnSpPr>
            <a:cxnSpLocks/>
          </p:cNvCxnSpPr>
          <p:nvPr/>
        </p:nvCxnSpPr>
        <p:spPr>
          <a:xfrm flipV="1">
            <a:off x="3411309" y="2098540"/>
            <a:ext cx="0" cy="79889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60ABBC-03AE-884A-89DC-2B8F9F4B08CC}"/>
              </a:ext>
            </a:extLst>
          </p:cNvPr>
          <p:cNvSpPr txBox="1"/>
          <p:nvPr/>
        </p:nvSpPr>
        <p:spPr>
          <a:xfrm>
            <a:off x="468782" y="1586481"/>
            <a:ext cx="82702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2800" i="1" kern="1200" baseline="-25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</a:t>
            </a:r>
            <a:endParaRPr lang="en-US" sz="2000" i="1" kern="1200" baseline="-250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AB794-48ED-1740-A81C-970FDD6416E5}"/>
              </a:ext>
            </a:extLst>
          </p:cNvPr>
          <p:cNvSpPr txBox="1"/>
          <p:nvPr/>
        </p:nvSpPr>
        <p:spPr>
          <a:xfrm>
            <a:off x="1563188" y="1586481"/>
            <a:ext cx="82702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2800" i="1" baseline="-25000">
                <a:solidFill>
                  <a:schemeClr val="tx2"/>
                </a:solidFill>
                <a:latin typeface="+mn-lt"/>
                <a:ea typeface="+mn-ea"/>
              </a:rPr>
              <a:t>2</a:t>
            </a:r>
            <a:endParaRPr lang="en-US" sz="2000" i="1" kern="1200" baseline="-250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0AF302-EF90-0C49-8D3E-03F039A39CDE}"/>
              </a:ext>
            </a:extLst>
          </p:cNvPr>
          <p:cNvSpPr txBox="1"/>
          <p:nvPr/>
        </p:nvSpPr>
        <p:spPr>
          <a:xfrm>
            <a:off x="2981307" y="1586481"/>
            <a:ext cx="85908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2800" i="1" kern="1200" baseline="-250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</a:t>
            </a:r>
            <a:endParaRPr lang="en-US" sz="2000" i="1" kern="1200" baseline="-250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19102B0-7902-6849-9B67-29D63268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</p:spPr>
        <p:txBody>
          <a:bodyPr/>
          <a:lstStyle/>
          <a:p>
            <a:r>
              <a:rPr lang="en-US"/>
              <a:t>Veracruz from 50,000ft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E29CC9-2ACF-3C48-910A-84F1C3621F63}"/>
              </a:ext>
            </a:extLst>
          </p:cNvPr>
          <p:cNvSpPr txBox="1"/>
          <p:nvPr/>
        </p:nvSpPr>
        <p:spPr>
          <a:xfrm>
            <a:off x="927101" y="4789747"/>
            <a:ext cx="1266950" cy="8525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Program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+mn-lt"/>
                <a:ea typeface="+mn-ea"/>
              </a:rPr>
              <a:t>P</a:t>
            </a:r>
            <a:endParaRPr lang="en-US" sz="2800" i="1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EDDBF4-E054-AE4D-A796-1B5B37473DCE}"/>
              </a:ext>
            </a:extLst>
          </p:cNvPr>
          <p:cNvCxnSpPr>
            <a:cxnSpLocks/>
          </p:cNvCxnSpPr>
          <p:nvPr/>
        </p:nvCxnSpPr>
        <p:spPr>
          <a:xfrm>
            <a:off x="2835004" y="5269396"/>
            <a:ext cx="1599721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211F411-ED89-8E4F-9DA2-9C907F397B82}"/>
              </a:ext>
            </a:extLst>
          </p:cNvPr>
          <p:cNvSpPr/>
          <p:nvPr/>
        </p:nvSpPr>
        <p:spPr>
          <a:xfrm>
            <a:off x="4447426" y="2057828"/>
            <a:ext cx="2763748" cy="403774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CB3802-EE88-ED49-8011-0663B5A852B3}"/>
              </a:ext>
            </a:extLst>
          </p:cNvPr>
          <p:cNvSpPr txBox="1"/>
          <p:nvPr/>
        </p:nvSpPr>
        <p:spPr>
          <a:xfrm>
            <a:off x="5106150" y="2207187"/>
            <a:ext cx="1476173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Veracruz</a:t>
            </a:r>
          </a:p>
        </p:txBody>
      </p:sp>
      <p:pic>
        <p:nvPicPr>
          <p:cNvPr id="61" name="Picture 60" descr="A picture containing black, star, player&#10;&#10;Description automatically generated">
            <a:extLst>
              <a:ext uri="{FF2B5EF4-FFF2-40B4-BE49-F238E27FC236}">
                <a16:creationId xmlns:a16="http://schemas.microsoft.com/office/drawing/2014/main" id="{78DA7DD4-8B3D-DB4D-A639-59A9A39F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7843" y="3191428"/>
            <a:ext cx="1962909" cy="1770544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44852C46-35A2-8A4D-9645-C3D5BBA93FF5}"/>
              </a:ext>
            </a:extLst>
          </p:cNvPr>
          <p:cNvSpPr/>
          <p:nvPr/>
        </p:nvSpPr>
        <p:spPr>
          <a:xfrm>
            <a:off x="7996323" y="253560"/>
            <a:ext cx="4083774" cy="3623485"/>
          </a:xfrm>
          <a:prstGeom prst="wedgeRoundRectCallout">
            <a:avLst>
              <a:gd name="adj1" fmla="val -87113"/>
              <a:gd name="adj2" fmla="val 41258"/>
              <a:gd name="adj3" fmla="val 16667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Program and data are provisioned securely into Veracruz, running on a </a:t>
            </a:r>
            <a:r>
              <a:rPr lang="en-US" sz="2800" b="1">
                <a:solidFill>
                  <a:schemeClr val="tx2"/>
                </a:solidFill>
              </a:rPr>
              <a:t>host</a:t>
            </a:r>
            <a:r>
              <a:rPr lang="en-US" sz="2800">
                <a:solidFill>
                  <a:schemeClr val="tx2"/>
                </a:solidFill>
              </a:rPr>
              <a:t>, which computes a result by applying the program to the data.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E8EBB2-DCDF-D846-9D2F-67CCAD331A77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7211174" y="4076700"/>
            <a:ext cx="116387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AD21D99-DFCB-4C42-9EC2-C92C901FB7B8}"/>
              </a:ext>
            </a:extLst>
          </p:cNvPr>
          <p:cNvSpPr txBox="1"/>
          <p:nvPr/>
        </p:nvSpPr>
        <p:spPr>
          <a:xfrm>
            <a:off x="8375052" y="3650429"/>
            <a:ext cx="3680111" cy="8525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Result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+mn-lt"/>
                <a:ea typeface="+mn-ea"/>
              </a:rPr>
              <a:t>P(Data</a:t>
            </a:r>
            <a:r>
              <a:rPr lang="en-US" sz="2800" i="1" baseline="-25000">
                <a:solidFill>
                  <a:schemeClr val="tx2"/>
                </a:solidFill>
                <a:latin typeface="+mn-lt"/>
                <a:ea typeface="+mn-ea"/>
              </a:rPr>
              <a:t>1</a:t>
            </a:r>
            <a:r>
              <a:rPr lang="en-US" sz="2800" i="1">
                <a:solidFill>
                  <a:schemeClr val="tx2"/>
                </a:solidFill>
                <a:latin typeface="+mn-lt"/>
                <a:ea typeface="+mn-ea"/>
              </a:rPr>
              <a:t>, Data</a:t>
            </a:r>
            <a:r>
              <a:rPr lang="en-US" sz="2800" i="1" baseline="-25000">
                <a:solidFill>
                  <a:schemeClr val="tx2"/>
                </a:solidFill>
                <a:latin typeface="+mn-lt"/>
                <a:ea typeface="+mn-ea"/>
              </a:rPr>
              <a:t>2</a:t>
            </a:r>
            <a:r>
              <a:rPr lang="en-US" sz="2800" i="1">
                <a:solidFill>
                  <a:schemeClr val="tx2"/>
                </a:solidFill>
                <a:latin typeface="+mn-lt"/>
                <a:ea typeface="+mn-ea"/>
              </a:rPr>
              <a:t>, …, </a:t>
            </a:r>
            <a:r>
              <a:rPr lang="en-US" sz="2800" i="1" err="1">
                <a:solidFill>
                  <a:schemeClr val="tx2"/>
                </a:solidFill>
                <a:latin typeface="+mn-lt"/>
                <a:ea typeface="+mn-ea"/>
              </a:rPr>
              <a:t>Data</a:t>
            </a:r>
            <a:r>
              <a:rPr lang="en-US" sz="2800" i="1" baseline="-25000" err="1">
                <a:solidFill>
                  <a:schemeClr val="tx2"/>
                </a:solidFill>
                <a:latin typeface="+mn-lt"/>
                <a:ea typeface="+mn-ea"/>
              </a:rPr>
              <a:t>N</a:t>
            </a:r>
            <a:r>
              <a:rPr lang="en-US" sz="2800" i="1">
                <a:solidFill>
                  <a:schemeClr val="tx2"/>
                </a:solidFill>
                <a:latin typeface="+mn-lt"/>
                <a:ea typeface="+mn-ea"/>
              </a:rPr>
              <a:t>)</a:t>
            </a:r>
            <a:endParaRPr lang="en-US" sz="2800" i="1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Rounded Rectangular Callout 75">
            <a:extLst>
              <a:ext uri="{FF2B5EF4-FFF2-40B4-BE49-F238E27FC236}">
                <a16:creationId xmlns:a16="http://schemas.microsoft.com/office/drawing/2014/main" id="{1F19767F-C3CB-0348-91D3-93DDD5EC8205}"/>
              </a:ext>
            </a:extLst>
          </p:cNvPr>
          <p:cNvSpPr/>
          <p:nvPr/>
        </p:nvSpPr>
        <p:spPr>
          <a:xfrm>
            <a:off x="83851" y="2421548"/>
            <a:ext cx="4083774" cy="3623485"/>
          </a:xfrm>
          <a:prstGeom prst="wedgeRoundRectCallout">
            <a:avLst>
              <a:gd name="adj1" fmla="val 100854"/>
              <a:gd name="adj2" fmla="val 33953"/>
              <a:gd name="adj3" fmla="val 16667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A </a:t>
            </a:r>
            <a:r>
              <a:rPr lang="en-US" sz="2800" b="1">
                <a:solidFill>
                  <a:schemeClr val="tx2"/>
                </a:solidFill>
              </a:rPr>
              <a:t>policy</a:t>
            </a:r>
            <a:r>
              <a:rPr lang="en-US" sz="2800">
                <a:solidFill>
                  <a:schemeClr val="tx2"/>
                </a:solidFill>
              </a:rPr>
              <a:t> details the </a:t>
            </a:r>
            <a:r>
              <a:rPr lang="en-US" sz="2800" i="1">
                <a:solidFill>
                  <a:schemeClr val="tx2"/>
                </a:solidFill>
              </a:rPr>
              <a:t>roles</a:t>
            </a:r>
            <a:r>
              <a:rPr lang="en-US" sz="2800">
                <a:solidFill>
                  <a:schemeClr val="tx2"/>
                </a:solidFill>
              </a:rPr>
              <a:t> and </a:t>
            </a:r>
            <a:r>
              <a:rPr lang="en-US" sz="2800" i="1">
                <a:solidFill>
                  <a:schemeClr val="tx2"/>
                </a:solidFill>
              </a:rPr>
              <a:t>identities</a:t>
            </a:r>
            <a:r>
              <a:rPr lang="en-US" sz="2800">
                <a:solidFill>
                  <a:schemeClr val="tx2"/>
                </a:solidFill>
              </a:rPr>
              <a:t> of all involved in the computation and describes who can retrieve the result.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E0357-87DA-7042-B34E-9A6A33D8398F}"/>
              </a:ext>
            </a:extLst>
          </p:cNvPr>
          <p:cNvSpPr txBox="1"/>
          <p:nvPr/>
        </p:nvSpPr>
        <p:spPr>
          <a:xfrm>
            <a:off x="-11430000" y="-3441032"/>
            <a:ext cx="65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kern="1200" err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7-point Star 6">
            <a:extLst>
              <a:ext uri="{FF2B5EF4-FFF2-40B4-BE49-F238E27FC236}">
                <a16:creationId xmlns:a16="http://schemas.microsoft.com/office/drawing/2014/main" id="{DB71E883-7FED-B54C-96E7-A0E98209719A}"/>
              </a:ext>
            </a:extLst>
          </p:cNvPr>
          <p:cNvSpPr/>
          <p:nvPr/>
        </p:nvSpPr>
        <p:spPr>
          <a:xfrm>
            <a:off x="5788306" y="4738037"/>
            <a:ext cx="1341435" cy="1304610"/>
          </a:xfrm>
          <a:prstGeom prst="star7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Global policy</a:t>
            </a:r>
          </a:p>
        </p:txBody>
      </p:sp>
      <p:sp>
        <p:nvSpPr>
          <p:cNvPr id="78" name="Rounded Rectangular Callout 77">
            <a:extLst>
              <a:ext uri="{FF2B5EF4-FFF2-40B4-BE49-F238E27FC236}">
                <a16:creationId xmlns:a16="http://schemas.microsoft.com/office/drawing/2014/main" id="{FA278210-61DD-6F4F-84B4-8456D7756CEA}"/>
              </a:ext>
            </a:extLst>
          </p:cNvPr>
          <p:cNvSpPr/>
          <p:nvPr/>
        </p:nvSpPr>
        <p:spPr>
          <a:xfrm>
            <a:off x="4540436" y="401989"/>
            <a:ext cx="4083774" cy="3623485"/>
          </a:xfrm>
          <a:prstGeom prst="wedgeRoundRectCallout">
            <a:avLst>
              <a:gd name="adj1" fmla="val 81409"/>
              <a:gd name="adj2" fmla="val 35281"/>
              <a:gd name="adj3" fmla="val 16667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To maintain secrecy we need to control the </a:t>
            </a:r>
            <a:r>
              <a:rPr lang="en-US" sz="2800" i="1">
                <a:solidFill>
                  <a:schemeClr val="tx2"/>
                </a:solidFill>
              </a:rPr>
              <a:t>expressivity</a:t>
            </a:r>
            <a:r>
              <a:rPr lang="en-US" sz="2800">
                <a:solidFill>
                  <a:schemeClr val="tx2"/>
                </a:solidFill>
              </a:rPr>
              <a:t> of the program </a:t>
            </a:r>
            <a:r>
              <a:rPr lang="en-US" sz="2800" b="1">
                <a:solidFill>
                  <a:schemeClr val="tx2"/>
                </a:solidFill>
              </a:rPr>
              <a:t>P</a:t>
            </a:r>
            <a:r>
              <a:rPr lang="en-US" sz="2800">
                <a:solidFill>
                  <a:schemeClr val="tx2"/>
                </a:solidFill>
              </a:rPr>
              <a:t>, and the </a:t>
            </a:r>
            <a:r>
              <a:rPr lang="en-US" sz="2800" i="1">
                <a:solidFill>
                  <a:schemeClr val="tx2"/>
                </a:solidFill>
              </a:rPr>
              <a:t>capabilities</a:t>
            </a:r>
            <a:r>
              <a:rPr lang="en-US" sz="2800">
                <a:solidFill>
                  <a:schemeClr val="tx2"/>
                </a:solidFill>
              </a:rPr>
              <a:t> of its environment, which computes the result.</a:t>
            </a:r>
          </a:p>
        </p:txBody>
      </p:sp>
    </p:spTree>
    <p:extLst>
      <p:ext uri="{BB962C8B-B14F-4D97-AF65-F5344CB8AC3E}">
        <p14:creationId xmlns:p14="http://schemas.microsoft.com/office/powerpoint/2010/main" val="2032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" grpId="0" animBg="1"/>
      <p:bldP spid="2" grpId="1" animBg="1"/>
      <p:bldP spid="25" grpId="0"/>
      <p:bldP spid="26" grpId="0"/>
      <p:bldP spid="27" grpId="0"/>
      <p:bldP spid="40" grpId="0"/>
      <p:bldP spid="58" grpId="0" animBg="1"/>
      <p:bldP spid="59" grpId="0"/>
      <p:bldP spid="30" grpId="0" animBg="1"/>
      <p:bldP spid="30" grpId="1" animBg="1"/>
      <p:bldP spid="71" grpId="0"/>
      <p:bldP spid="76" grpId="0" animBg="1"/>
      <p:bldP spid="76" grpId="1" animBg="1"/>
      <p:bldP spid="7" grpId="0" animBg="1"/>
      <p:bldP spid="78" grpId="0" animBg="1"/>
      <p:bldP spid="7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DC04-B6F4-964A-8A0D-E1FC38C8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Use-case: privacy-preserving machine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5ADC1-042C-CA4E-A020-5538006761B5}"/>
              </a:ext>
            </a:extLst>
          </p:cNvPr>
          <p:cNvSpPr/>
          <p:nvPr/>
        </p:nvSpPr>
        <p:spPr>
          <a:xfrm>
            <a:off x="8948827" y="1724672"/>
            <a:ext cx="2763748" cy="403774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5" name="Picture 4" descr="A picture containing black, star, player&#10;&#10;Description automatically generated">
            <a:extLst>
              <a:ext uri="{FF2B5EF4-FFF2-40B4-BE49-F238E27FC236}">
                <a16:creationId xmlns:a16="http://schemas.microsoft.com/office/drawing/2014/main" id="{24C49F89-4CBD-FF47-8385-4C386ED9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49244" y="2858272"/>
            <a:ext cx="1962909" cy="1770544"/>
          </a:xfrm>
          <a:prstGeom prst="rect">
            <a:avLst/>
          </a:prstGeom>
        </p:spPr>
      </p:pic>
      <p:sp>
        <p:nvSpPr>
          <p:cNvPr id="6" name="7-point Star 5">
            <a:extLst>
              <a:ext uri="{FF2B5EF4-FFF2-40B4-BE49-F238E27FC236}">
                <a16:creationId xmlns:a16="http://schemas.microsoft.com/office/drawing/2014/main" id="{2FC58E8E-F54B-6A48-B887-BEE9C225F2B8}"/>
              </a:ext>
            </a:extLst>
          </p:cNvPr>
          <p:cNvSpPr/>
          <p:nvPr/>
        </p:nvSpPr>
        <p:spPr>
          <a:xfrm>
            <a:off x="10289707" y="4404881"/>
            <a:ext cx="1341435" cy="1304610"/>
          </a:xfrm>
          <a:prstGeom prst="star7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Global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A91CB-ABF4-404B-8CB4-F73583A899E6}"/>
              </a:ext>
            </a:extLst>
          </p:cNvPr>
          <p:cNvSpPr txBox="1"/>
          <p:nvPr/>
        </p:nvSpPr>
        <p:spPr>
          <a:xfrm>
            <a:off x="9607551" y="1874031"/>
            <a:ext cx="1476173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Veracruz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0663B7-E335-9349-81BB-BB9F09770032}"/>
              </a:ext>
            </a:extLst>
          </p:cNvPr>
          <p:cNvCxnSpPr>
            <a:cxnSpLocks/>
          </p:cNvCxnSpPr>
          <p:nvPr/>
        </p:nvCxnSpPr>
        <p:spPr>
          <a:xfrm>
            <a:off x="1024467" y="2039305"/>
            <a:ext cx="792436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656203-2C24-1B45-9278-93579B634E67}"/>
              </a:ext>
            </a:extLst>
          </p:cNvPr>
          <p:cNvCxnSpPr>
            <a:cxnSpLocks/>
          </p:cNvCxnSpPr>
          <p:nvPr/>
        </p:nvCxnSpPr>
        <p:spPr>
          <a:xfrm flipV="1">
            <a:off x="1060936" y="2025513"/>
            <a:ext cx="0" cy="79889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E3EFFF-BB3E-CE47-8A72-3A933074ABBA}"/>
              </a:ext>
            </a:extLst>
          </p:cNvPr>
          <p:cNvCxnSpPr>
            <a:cxnSpLocks/>
          </p:cNvCxnSpPr>
          <p:nvPr/>
        </p:nvCxnSpPr>
        <p:spPr>
          <a:xfrm flipV="1">
            <a:off x="4214391" y="2059381"/>
            <a:ext cx="0" cy="79889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03245AC7-6F75-834D-A5CD-D12D87159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733" y="2956254"/>
            <a:ext cx="654760" cy="6547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2999F7F-CDAD-5840-A3CF-5F53EC956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8188" y="2952731"/>
            <a:ext cx="654760" cy="654760"/>
          </a:xfrm>
          <a:prstGeom prst="rect">
            <a:avLst/>
          </a:prstGeom>
        </p:spPr>
      </p:pic>
      <p:pic>
        <p:nvPicPr>
          <p:cNvPr id="20" name="Picture 19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B9652056-B0D9-0A41-8164-2FDEDB0B5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36" y="3324881"/>
            <a:ext cx="1080000" cy="1080000"/>
          </a:xfrm>
          <a:prstGeom prst="rect">
            <a:avLst/>
          </a:prstGeom>
        </p:spPr>
      </p:pic>
      <p:pic>
        <p:nvPicPr>
          <p:cNvPr id="22" name="Picture 21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B59726C7-9B7A-6B44-983E-DA2A37276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391" y="3203544"/>
            <a:ext cx="1080000" cy="10800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B27C8F-68F6-4149-872E-482769FC92A9}"/>
              </a:ext>
            </a:extLst>
          </p:cNvPr>
          <p:cNvCxnSpPr>
            <a:cxnSpLocks/>
          </p:cNvCxnSpPr>
          <p:nvPr/>
        </p:nvCxnSpPr>
        <p:spPr>
          <a:xfrm>
            <a:off x="1363133" y="4037438"/>
            <a:ext cx="2387600" cy="0"/>
          </a:xfrm>
          <a:prstGeom prst="straightConnector1">
            <a:avLst/>
          </a:prstGeom>
          <a:ln w="76200">
            <a:solidFill>
              <a:schemeClr val="accent6">
                <a:alpha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15C167-CF75-6E4D-8799-F48CBA7A8AF3}"/>
              </a:ext>
            </a:extLst>
          </p:cNvPr>
          <p:cNvCxnSpPr>
            <a:cxnSpLocks/>
          </p:cNvCxnSpPr>
          <p:nvPr/>
        </p:nvCxnSpPr>
        <p:spPr>
          <a:xfrm>
            <a:off x="1024467" y="5434439"/>
            <a:ext cx="7924360" cy="0"/>
          </a:xfrm>
          <a:prstGeom prst="straightConnector1">
            <a:avLst/>
          </a:prstGeom>
          <a:ln w="762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57DE87-DB7C-4E4F-8C93-3068E0ECABC3}"/>
              </a:ext>
            </a:extLst>
          </p:cNvPr>
          <p:cNvCxnSpPr>
            <a:cxnSpLocks/>
          </p:cNvCxnSpPr>
          <p:nvPr/>
        </p:nvCxnSpPr>
        <p:spPr>
          <a:xfrm flipV="1">
            <a:off x="1060936" y="4649273"/>
            <a:ext cx="0" cy="798890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316702-84A0-BD4E-ABA8-9AD2556F5016}"/>
              </a:ext>
            </a:extLst>
          </p:cNvPr>
          <p:cNvCxnSpPr>
            <a:cxnSpLocks/>
          </p:cNvCxnSpPr>
          <p:nvPr/>
        </p:nvCxnSpPr>
        <p:spPr>
          <a:xfrm flipV="1">
            <a:off x="4214391" y="4674674"/>
            <a:ext cx="0" cy="798891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F609C32-6B40-D143-BABD-31017D899E1D}"/>
              </a:ext>
            </a:extLst>
          </p:cNvPr>
          <p:cNvSpPr txBox="1"/>
          <p:nvPr/>
        </p:nvSpPr>
        <p:spPr>
          <a:xfrm>
            <a:off x="1273507" y="5573538"/>
            <a:ext cx="2728311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Machine Learning Model</a:t>
            </a:r>
          </a:p>
        </p:txBody>
      </p:sp>
      <p:pic>
        <p:nvPicPr>
          <p:cNvPr id="39" name="Picture 38" descr="A close up of a computer&#10;&#10;Description automatically generated">
            <a:extLst>
              <a:ext uri="{FF2B5EF4-FFF2-40B4-BE49-F238E27FC236}">
                <a16:creationId xmlns:a16="http://schemas.microsoft.com/office/drawing/2014/main" id="{D48BEBFE-64EA-1549-9C3D-D8CC7CD2F05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1302" y="3688358"/>
            <a:ext cx="892722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B9AE3978-3F66-B042-BE1B-60940C770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083" y="4575341"/>
            <a:ext cx="1023158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0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ACDF-255C-411C-8C1F-97D494D1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</a:rPr>
              <a:t>What makes a good invited talk for an event like this?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EDEC-8A1A-4AE9-9964-4A03E33C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Tell a good tale: some inspiring vision, point of discussion, or controversy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Give a different (industry-oriented) perspective on computer security</a:t>
            </a: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Highlight some open research problems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Hopefully not drone on for too long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7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E576-E755-244A-B307-650BA97C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Use-case: privacy-preserving set-sum computation</a:t>
            </a:r>
          </a:p>
        </p:txBody>
      </p:sp>
      <p:pic>
        <p:nvPicPr>
          <p:cNvPr id="4" name="Picture 3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AE0AF2E8-AC64-1A49-B765-791CCB59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4409"/>
            <a:ext cx="1080000" cy="1080000"/>
          </a:xfrm>
          <a:prstGeom prst="rect">
            <a:avLst/>
          </a:prstGeom>
        </p:spPr>
      </p:pic>
      <p:pic>
        <p:nvPicPr>
          <p:cNvPr id="5" name="Picture 4" descr="A picture containing cup, coffee, table, sitting&#10;&#10;Description automatically generated">
            <a:extLst>
              <a:ext uri="{FF2B5EF4-FFF2-40B4-BE49-F238E27FC236}">
                <a16:creationId xmlns:a16="http://schemas.microsoft.com/office/drawing/2014/main" id="{A525CCDF-D926-C441-94ED-9E0E20C0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19130"/>
            <a:ext cx="1080000" cy="10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007151-EE4A-514C-8AC9-376D043D69CC}"/>
              </a:ext>
            </a:extLst>
          </p:cNvPr>
          <p:cNvCxnSpPr>
            <a:cxnSpLocks/>
          </p:cNvCxnSpPr>
          <p:nvPr/>
        </p:nvCxnSpPr>
        <p:spPr>
          <a:xfrm>
            <a:off x="838200" y="3429000"/>
            <a:ext cx="5257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B55589-8BFC-0246-97C7-8CA16B4EA1E6}"/>
              </a:ext>
            </a:extLst>
          </p:cNvPr>
          <p:cNvSpPr/>
          <p:nvPr/>
        </p:nvSpPr>
        <p:spPr>
          <a:xfrm>
            <a:off x="8943039" y="1561386"/>
            <a:ext cx="2763748" cy="403774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Picture 13" descr="A picture containing black, star, player&#10;&#10;Description automatically generated">
            <a:extLst>
              <a:ext uri="{FF2B5EF4-FFF2-40B4-BE49-F238E27FC236}">
                <a16:creationId xmlns:a16="http://schemas.microsoft.com/office/drawing/2014/main" id="{913B07A1-E1EB-B645-A274-947F3FB4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43456" y="2694986"/>
            <a:ext cx="1962909" cy="1770544"/>
          </a:xfrm>
          <a:prstGeom prst="rect">
            <a:avLst/>
          </a:prstGeom>
        </p:spPr>
      </p:pic>
      <p:sp>
        <p:nvSpPr>
          <p:cNvPr id="15" name="7-point Star 14">
            <a:extLst>
              <a:ext uri="{FF2B5EF4-FFF2-40B4-BE49-F238E27FC236}">
                <a16:creationId xmlns:a16="http://schemas.microsoft.com/office/drawing/2014/main" id="{86C51720-2552-0949-A926-9D70F3805833}"/>
              </a:ext>
            </a:extLst>
          </p:cNvPr>
          <p:cNvSpPr/>
          <p:nvPr/>
        </p:nvSpPr>
        <p:spPr>
          <a:xfrm>
            <a:off x="10283919" y="4241595"/>
            <a:ext cx="1341435" cy="1304610"/>
          </a:xfrm>
          <a:prstGeom prst="star7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Global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CE670-CC83-054B-BB1C-DA7FAAAE20DF}"/>
              </a:ext>
            </a:extLst>
          </p:cNvPr>
          <p:cNvSpPr txBox="1"/>
          <p:nvPr/>
        </p:nvSpPr>
        <p:spPr>
          <a:xfrm>
            <a:off x="9601763" y="1710745"/>
            <a:ext cx="1476173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Veracruz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98FEE-9F33-564D-9B0B-E880B8C6F876}"/>
              </a:ext>
            </a:extLst>
          </p:cNvPr>
          <p:cNvSpPr txBox="1"/>
          <p:nvPr/>
        </p:nvSpPr>
        <p:spPr>
          <a:xfrm>
            <a:off x="2939293" y="3604829"/>
            <a:ext cx="619337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i="1" dirty="0">
                <a:solidFill>
                  <a:schemeClr val="tx2"/>
                </a:solidFill>
                <a:latin typeface="+mn-lt"/>
                <a:ea typeface="+mn-ea"/>
              </a:rPr>
              <a:t>Client</a:t>
            </a:r>
            <a:endParaRPr lang="en-GB" sz="2100" i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F6694-8110-204C-B713-1A3BA9D7D50D}"/>
              </a:ext>
            </a:extLst>
          </p:cNvPr>
          <p:cNvSpPr txBox="1"/>
          <p:nvPr/>
        </p:nvSpPr>
        <p:spPr>
          <a:xfrm>
            <a:off x="1754176" y="2962323"/>
            <a:ext cx="3149260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Internet advertising platform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ED87F-92AB-7F41-8D1B-A3C2231BF3A6}"/>
              </a:ext>
            </a:extLst>
          </p:cNvPr>
          <p:cNvSpPr txBox="1"/>
          <p:nvPr/>
        </p:nvSpPr>
        <p:spPr>
          <a:xfrm>
            <a:off x="3028236" y="4351019"/>
            <a:ext cx="2596668" cy="1466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A45B3201: £4.99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kern="12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E3332110: £34.23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01224573: £17.50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kern="12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40B8B-4D82-9F48-BAF6-4CFDF0458047}"/>
              </a:ext>
            </a:extLst>
          </p:cNvPr>
          <p:cNvSpPr txBox="1"/>
          <p:nvPr/>
        </p:nvSpPr>
        <p:spPr>
          <a:xfrm>
            <a:off x="3647453" y="1198878"/>
            <a:ext cx="1358234" cy="1466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A45B3201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kern="12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B8920345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45398A21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kern="1200" dirty="0">
                <a:solidFill>
                  <a:schemeClr val="tx2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…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1E126A-9DEA-8143-BCF1-58B10C80CAAD}"/>
              </a:ext>
            </a:extLst>
          </p:cNvPr>
          <p:cNvCxnSpPr>
            <a:cxnSpLocks/>
          </p:cNvCxnSpPr>
          <p:nvPr/>
        </p:nvCxnSpPr>
        <p:spPr>
          <a:xfrm>
            <a:off x="6792577" y="3414218"/>
            <a:ext cx="215046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BA32DF-DF2F-2142-9E4F-EC5DFA91C1BA}"/>
              </a:ext>
            </a:extLst>
          </p:cNvPr>
          <p:cNvCxnSpPr>
            <a:cxnSpLocks/>
          </p:cNvCxnSpPr>
          <p:nvPr/>
        </p:nvCxnSpPr>
        <p:spPr>
          <a:xfrm flipV="1">
            <a:off x="6792577" y="1822174"/>
            <a:ext cx="0" cy="3299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5EF3C7-DFF6-7A45-8E2A-E5BBC698B535}"/>
              </a:ext>
            </a:extLst>
          </p:cNvPr>
          <p:cNvCxnSpPr>
            <a:cxnSpLocks/>
          </p:cNvCxnSpPr>
          <p:nvPr/>
        </p:nvCxnSpPr>
        <p:spPr>
          <a:xfrm flipH="1">
            <a:off x="5624907" y="5121966"/>
            <a:ext cx="12143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94792E-DA8D-2645-9574-31349D638B23}"/>
              </a:ext>
            </a:extLst>
          </p:cNvPr>
          <p:cNvCxnSpPr>
            <a:cxnSpLocks/>
          </p:cNvCxnSpPr>
          <p:nvPr/>
        </p:nvCxnSpPr>
        <p:spPr>
          <a:xfrm flipH="1">
            <a:off x="5005687" y="1822174"/>
            <a:ext cx="183352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1BC809-BC0F-304C-B1EC-0657BF298C95}"/>
              </a:ext>
            </a:extLst>
          </p:cNvPr>
          <p:cNvCxnSpPr>
            <a:cxnSpLocks/>
          </p:cNvCxnSpPr>
          <p:nvPr/>
        </p:nvCxnSpPr>
        <p:spPr>
          <a:xfrm flipH="1">
            <a:off x="5624904" y="5121966"/>
            <a:ext cx="3318135" cy="0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AD58AB8-79A1-C048-A979-AAECE7F7380E}"/>
              </a:ext>
            </a:extLst>
          </p:cNvPr>
          <p:cNvSpPr txBox="1"/>
          <p:nvPr/>
        </p:nvSpPr>
        <p:spPr>
          <a:xfrm>
            <a:off x="5922447" y="5267051"/>
            <a:ext cx="2840971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100" i="1" dirty="0"/>
              <a:t>Σ</a:t>
            </a:r>
            <a:r>
              <a:rPr lang="en-GB" sz="2100" i="1" dirty="0"/>
              <a:t> referred customer spend</a:t>
            </a:r>
            <a:endParaRPr lang="en-GB" sz="2100" i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83A8-EB71-3E47-AA24-40454EF5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Privacy-preserving surveys/auctions/elections,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Privacy-preserving distributed compute: map-reduce/grid computing </a:t>
            </a:r>
            <a:r>
              <a:rPr lang="en-US" i="1" dirty="0"/>
              <a:t>a la</a:t>
            </a:r>
            <a:r>
              <a:rPr lang="en-US" dirty="0"/>
              <a:t> </a:t>
            </a:r>
            <a:r>
              <a:rPr lang="en-US" dirty="0" err="1"/>
              <a:t>SETI@home</a:t>
            </a:r>
            <a:r>
              <a:rPr lang="en-US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Private search/fuzzy matching,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Provenance tracking for data,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Verifiable computation,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N-way secret sharing,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Fair exchange of documents,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IP protection,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Zero-knowledge proof of knowledge,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Delegating computations from weak devices to untrusted servers,</a:t>
            </a:r>
          </a:p>
          <a:p>
            <a:pPr marL="0" indent="0">
              <a:buNone/>
            </a:pPr>
            <a:r>
              <a:rPr lang="en-US" i="1" dirty="0"/>
              <a:t>…ad infinitum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3306C-7B19-5543-86CC-FCF475E2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many more potential use-cases</a:t>
            </a:r>
          </a:p>
        </p:txBody>
      </p:sp>
    </p:spTree>
    <p:extLst>
      <p:ext uri="{BB962C8B-B14F-4D97-AF65-F5344CB8AC3E}">
        <p14:creationId xmlns:p14="http://schemas.microsoft.com/office/powerpoint/2010/main" val="273583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5F0B-5BA8-8D47-845C-FBDEFA71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Abstracting over isolates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8F55-94FA-384E-B2E2-98246467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Veracruz supports </a:t>
            </a:r>
            <a:r>
              <a:rPr lang="en-GB" i="1" dirty="0"/>
              <a:t>multiple</a:t>
            </a:r>
            <a:r>
              <a:rPr lang="en-GB" dirty="0"/>
              <a:t> different isolation technologies at present:</a:t>
            </a:r>
          </a:p>
          <a:p>
            <a:r>
              <a:rPr lang="en-GB" b="1" dirty="0"/>
              <a:t>Arm TrustZone</a:t>
            </a:r>
            <a:r>
              <a:rPr lang="en-GB" dirty="0"/>
              <a:t> trusted applications, and </a:t>
            </a:r>
            <a:r>
              <a:rPr lang="en-GB" b="1" dirty="0"/>
              <a:t>Arm CCA</a:t>
            </a:r>
            <a:r>
              <a:rPr lang="en-GB" dirty="0"/>
              <a:t> Realms (internally),</a:t>
            </a:r>
          </a:p>
          <a:p>
            <a:r>
              <a:rPr lang="en-GB" b="1" dirty="0"/>
              <a:t>Intel SGX</a:t>
            </a:r>
            <a:r>
              <a:rPr lang="en-GB" dirty="0"/>
              <a:t> secure enclaves,</a:t>
            </a:r>
          </a:p>
          <a:p>
            <a:r>
              <a:rPr lang="en-GB" b="1" dirty="0"/>
              <a:t>AWS Nitro Enclaves</a:t>
            </a:r>
            <a:r>
              <a:rPr lang="en-GB" dirty="0"/>
              <a:t>,</a:t>
            </a:r>
          </a:p>
          <a:p>
            <a:r>
              <a:rPr lang="en-GB" dirty="0"/>
              <a:t>The high-assurance </a:t>
            </a:r>
            <a:r>
              <a:rPr lang="en-GB" b="1" dirty="0"/>
              <a:t>seL4 microkernel</a:t>
            </a:r>
            <a:r>
              <a:rPr lang="en-GB" dirty="0"/>
              <a:t>, and plain </a:t>
            </a:r>
            <a:r>
              <a:rPr lang="en-GB" b="1" dirty="0"/>
              <a:t>Linux</a:t>
            </a:r>
            <a:r>
              <a:rPr lang="en-GB" dirty="0"/>
              <a:t> processes…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…representing different points on a </a:t>
            </a:r>
            <a:r>
              <a:rPr lang="en-GB" i="1" dirty="0"/>
              <a:t>continuum of paranoia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Veracruz provides abstractions over isolate technologies, with:</a:t>
            </a:r>
          </a:p>
          <a:p>
            <a:r>
              <a:rPr lang="en-GB" dirty="0"/>
              <a:t>A single, portable programming model based on </a:t>
            </a:r>
            <a:r>
              <a:rPr lang="en-GB" b="1" dirty="0" err="1"/>
              <a:t>WebAssembly</a:t>
            </a:r>
            <a:r>
              <a:rPr lang="en-GB" b="1" dirty="0"/>
              <a:t> </a:t>
            </a:r>
            <a:r>
              <a:rPr lang="en-GB" dirty="0"/>
              <a:t>and</a:t>
            </a:r>
            <a:r>
              <a:rPr lang="en-GB" b="1" dirty="0"/>
              <a:t> WASI</a:t>
            </a:r>
            <a:endParaRPr lang="en-GB" dirty="0"/>
          </a:p>
          <a:p>
            <a:r>
              <a:rPr lang="en-GB" dirty="0"/>
              <a:t>A unified attestation mechanism, using </a:t>
            </a:r>
            <a:r>
              <a:rPr lang="en-GB" b="1" dirty="0"/>
              <a:t>PKI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1574-33B9-EC40-9741-685071B4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0D5B9-D071-5D4E-BB39-AA46D8C27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16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70E5-0391-7341-B531-764AF396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Elephant in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99B4-FE62-4941-B11F-83E1B636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Existing systems have been shown susceptible to a wide-range of </a:t>
            </a:r>
            <a:r>
              <a:rPr lang="en-GB" b="1" dirty="0"/>
              <a:t>side-channel attacks</a:t>
            </a:r>
          </a:p>
          <a:p>
            <a:pPr lvl="1"/>
            <a:r>
              <a:rPr lang="en-GB" dirty="0"/>
              <a:t>Many shared structures, including </a:t>
            </a:r>
            <a:r>
              <a:rPr lang="en-GB" b="1" dirty="0"/>
              <a:t>caches</a:t>
            </a:r>
            <a:r>
              <a:rPr lang="en-GB" dirty="0"/>
              <a:t>, </a:t>
            </a:r>
            <a:r>
              <a:rPr lang="en-GB" b="1" dirty="0"/>
              <a:t>page tables</a:t>
            </a:r>
            <a:r>
              <a:rPr lang="en-GB" dirty="0"/>
              <a:t>, </a:t>
            </a:r>
            <a:r>
              <a:rPr lang="en-GB" b="1" dirty="0"/>
              <a:t>branch predictors</a:t>
            </a:r>
            <a:r>
              <a:rPr lang="en-GB" dirty="0"/>
              <a:t>, have been targeted</a:t>
            </a:r>
          </a:p>
          <a:p>
            <a:pPr lvl="1"/>
            <a:r>
              <a:rPr lang="en-GB" dirty="0"/>
              <a:t>Attacker now assumed to have access to key system capabilities previously gated by a trusted OS</a:t>
            </a:r>
          </a:p>
          <a:p>
            <a:pPr lvl="1"/>
            <a:r>
              <a:rPr lang="en-GB" dirty="0"/>
              <a:t>Isolates taken a battering in the press over vulnerabilities related to side-channels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Having acknowledged that!</a:t>
            </a:r>
          </a:p>
          <a:p>
            <a:pPr lvl="1"/>
            <a:r>
              <a:rPr lang="en-GB" dirty="0"/>
              <a:t>Many attacks explicitly outside the </a:t>
            </a:r>
            <a:r>
              <a:rPr lang="en-GB" b="1" dirty="0"/>
              <a:t>Threat Model</a:t>
            </a:r>
            <a:r>
              <a:rPr lang="en-GB" dirty="0"/>
              <a:t> of attacked implementations</a:t>
            </a:r>
          </a:p>
          <a:p>
            <a:pPr lvl="1"/>
            <a:r>
              <a:rPr lang="en-GB" dirty="0"/>
              <a:t>Vulnerability doesn’t make Isolates useless: many use-cases where side-channels are manageable,</a:t>
            </a:r>
          </a:p>
          <a:p>
            <a:pPr lvl="1"/>
            <a:r>
              <a:rPr lang="en-GB" dirty="0"/>
              <a:t>Forcing attackers to use (impractical) attacks to steal data improvement on </a:t>
            </a:r>
            <a:r>
              <a:rPr lang="en-GB" i="1" dirty="0"/>
              <a:t>status quo</a:t>
            </a:r>
            <a:endParaRPr lang="en-GB" dirty="0"/>
          </a:p>
          <a:p>
            <a:pPr lvl="1"/>
            <a:r>
              <a:rPr lang="en-GB" i="1" dirty="0"/>
              <a:t>Obsession</a:t>
            </a:r>
            <a:r>
              <a:rPr lang="en-GB" dirty="0"/>
              <a:t> allowing perfect be enemy of good, impediment to pragmatic improvement in data security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Nevertheless: we need better support for writing side-channel resistant software</a:t>
            </a:r>
          </a:p>
          <a:p>
            <a:pPr lvl="1"/>
            <a:r>
              <a:rPr lang="en-GB" dirty="0"/>
              <a:t>Mainstream programming languages have no support for this: compilers actively fight programmer</a:t>
            </a:r>
          </a:p>
          <a:p>
            <a:pPr lvl="1"/>
            <a:r>
              <a:rPr lang="en-GB" dirty="0"/>
              <a:t>Potential for hardware and software to co-operate: marked regions of sensitive code where caches are regularly flushed, etc.</a:t>
            </a:r>
          </a:p>
        </p:txBody>
      </p:sp>
    </p:spTree>
    <p:extLst>
      <p:ext uri="{BB962C8B-B14F-4D97-AF65-F5344CB8AC3E}">
        <p14:creationId xmlns:p14="http://schemas.microsoft.com/office/powerpoint/2010/main" val="12731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C6BF-1588-2641-B486-53E897D2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Mass, decentralized attestation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8B98-0A7C-B146-8BDC-0381F9F1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Many current attestation models make use of a trusted attestation service</a:t>
            </a:r>
          </a:p>
          <a:p>
            <a:pPr lvl="1"/>
            <a:r>
              <a:rPr lang="en-GB" dirty="0"/>
              <a:t>Typically setup and hosted by hardware manufacturer,</a:t>
            </a:r>
          </a:p>
          <a:p>
            <a:pPr lvl="1"/>
            <a:r>
              <a:rPr lang="en-GB" dirty="0"/>
              <a:t>Used to authenticate or reject attestation tokens issued by an Isolate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Note that this attestation service essentially has visibility over </a:t>
            </a:r>
            <a:r>
              <a:rPr lang="en-GB" i="1" dirty="0"/>
              <a:t>every</a:t>
            </a:r>
            <a:r>
              <a:rPr lang="en-GB" dirty="0"/>
              <a:t> Isolate launch</a:t>
            </a:r>
          </a:p>
          <a:p>
            <a:pPr lvl="1"/>
            <a:r>
              <a:rPr lang="en-GB" dirty="0"/>
              <a:t>You may even need to pay for an attestation token authentication, too…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peer-to-peer networks attestation service is a single point-of-failure (and vulnerability!)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more decentralized attestation models?  Models that accommodate huge numbers of Isolates being launched?</a:t>
            </a:r>
          </a:p>
          <a:p>
            <a:pPr lvl="1"/>
            <a:r>
              <a:rPr lang="en-GB" dirty="0"/>
              <a:t>We have some ideas, may be an interesting student project to investigate…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3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5DA4-6661-E746-83A6-58839C42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Policies, and scheduling for fine-grained control over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A579-CE72-2241-9F82-5C554287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Casting mind back to vision of data moving from Isolate to Isolate, mentioned </a:t>
            </a:r>
            <a:r>
              <a:rPr lang="en-GB" b="1" dirty="0"/>
              <a:t>policies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do these policies look like?  Moreover, how can they be enforced?</a:t>
            </a:r>
          </a:p>
          <a:p>
            <a:pPr lvl="1"/>
            <a:r>
              <a:rPr lang="en-GB" dirty="0"/>
              <a:t>Could be pretty coarse-grained: data tagged with label </a:t>
            </a:r>
            <a:r>
              <a:rPr lang="en-GB" b="1" dirty="0"/>
              <a:t>A</a:t>
            </a:r>
            <a:r>
              <a:rPr lang="en-GB" dirty="0"/>
              <a:t> can move from Isolate </a:t>
            </a:r>
            <a:r>
              <a:rPr lang="en-GB" b="1" dirty="0"/>
              <a:t>I</a:t>
            </a:r>
            <a:r>
              <a:rPr lang="en-GB" dirty="0"/>
              <a:t> to </a:t>
            </a:r>
            <a:r>
              <a:rPr lang="en-GB" b="1" dirty="0"/>
              <a:t>J</a:t>
            </a:r>
            <a:endParaRPr lang="en-GB" dirty="0"/>
          </a:p>
          <a:p>
            <a:pPr lvl="1"/>
            <a:r>
              <a:rPr lang="en-GB" dirty="0"/>
              <a:t>Alternatively, could be pretty fine-grained: data tagged with label </a:t>
            </a:r>
            <a:r>
              <a:rPr lang="en-GB" b="1" dirty="0"/>
              <a:t>A</a:t>
            </a:r>
            <a:r>
              <a:rPr lang="en-GB" dirty="0"/>
              <a:t> can move from Isolate </a:t>
            </a:r>
            <a:r>
              <a:rPr lang="en-GB" b="1" dirty="0"/>
              <a:t>I</a:t>
            </a:r>
            <a:r>
              <a:rPr lang="en-GB" dirty="0"/>
              <a:t> to </a:t>
            </a:r>
            <a:r>
              <a:rPr lang="en-GB" b="1" dirty="0"/>
              <a:t>J</a:t>
            </a:r>
            <a:r>
              <a:rPr lang="en-GB" dirty="0"/>
              <a:t> provided </a:t>
            </a:r>
            <a:r>
              <a:rPr lang="en-GB" b="1" dirty="0"/>
              <a:t>J</a:t>
            </a:r>
            <a:r>
              <a:rPr lang="en-GB" dirty="0"/>
              <a:t> satisfies some property </a:t>
            </a:r>
            <a:r>
              <a:rPr lang="en-GB" b="1" dirty="0" err="1"/>
              <a:t>ɸ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building private Grid Computing/Map-Reduce framework on top of Veracruz</a:t>
            </a:r>
          </a:p>
          <a:p>
            <a:pPr lvl="1"/>
            <a:r>
              <a:rPr lang="en-GB" dirty="0"/>
              <a:t>Veracruz supports multiple Isolation mechanisms, each with different Threat and Trust Models</a:t>
            </a:r>
          </a:p>
          <a:p>
            <a:pPr lvl="1"/>
            <a:r>
              <a:rPr lang="en-GB" dirty="0"/>
              <a:t>Computations need not always be scheduled in e.g. Arm CCA Realms, or Intel SGX enclaves</a:t>
            </a:r>
          </a:p>
          <a:p>
            <a:pPr lvl="1"/>
            <a:r>
              <a:rPr lang="en-GB" dirty="0"/>
              <a:t>Sometimes, ordinary Linux processes will suffice, maybe computations can be factored</a:t>
            </a:r>
          </a:p>
          <a:p>
            <a:pPr lvl="1"/>
            <a:r>
              <a:rPr lang="en-GB" dirty="0"/>
              <a:t>How to describe this, so that computations can be scheduled on appropriate Isolation technologies?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54F6-CD8F-4035-A8A2-3887A0A7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</a:rPr>
              <a:t>Conclusions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98213-1D2A-4546-A557-2791C582C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1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BEFC-23B5-3746-9E46-41B70302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our other related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C999-D0EF-FC45-8741-7DB5FB2E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Focussed here on </a:t>
            </a:r>
            <a:r>
              <a:rPr lang="en-GB" b="1" dirty="0"/>
              <a:t>Veracruz</a:t>
            </a:r>
            <a:r>
              <a:rPr lang="en-GB" dirty="0"/>
              <a:t>, a project I’m most familiar with, but we are also: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IceCap</a:t>
            </a:r>
            <a:r>
              <a:rPr lang="en-GB" dirty="0"/>
              <a:t>: pragmatic isolation techniques for devices without hardware-backed Isolation</a:t>
            </a:r>
          </a:p>
          <a:p>
            <a:pPr lvl="1"/>
            <a:r>
              <a:rPr lang="en-GB" dirty="0"/>
              <a:t>Long tail of legacy Arm devices that will continue to exist for decades to come</a:t>
            </a:r>
          </a:p>
          <a:p>
            <a:pPr lvl="1"/>
            <a:r>
              <a:rPr lang="en-GB" dirty="0"/>
              <a:t>Can we introduce some pragmatic Isolate-like technology there?</a:t>
            </a:r>
          </a:p>
          <a:p>
            <a:pPr lvl="1"/>
            <a:r>
              <a:rPr lang="en-GB" dirty="0" err="1"/>
              <a:t>IceCap</a:t>
            </a:r>
            <a:r>
              <a:rPr lang="en-GB" dirty="0"/>
              <a:t> uses high-assurance seL4 hypervisor to provide (software/MMU) Isolates for protected VMs</a:t>
            </a:r>
          </a:p>
          <a:p>
            <a:pPr lvl="1"/>
            <a:r>
              <a:rPr lang="en-GB" dirty="0"/>
              <a:t>See: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gitlab.com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/arm-research/security/icecap/icecap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Investigating </a:t>
            </a:r>
            <a:r>
              <a:rPr lang="en-GB" b="1" dirty="0"/>
              <a:t>Ambient Computing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How should a device advertise its spare computing capability?</a:t>
            </a:r>
          </a:p>
          <a:p>
            <a:pPr lvl="1"/>
            <a:r>
              <a:rPr lang="en-GB" dirty="0"/>
              <a:t>How should we decide to move a computation from one device to another?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Investigating hardware acceleration for </a:t>
            </a:r>
            <a:r>
              <a:rPr lang="en-GB" b="1" dirty="0"/>
              <a:t>Fully Homomorphic Encryption</a:t>
            </a:r>
            <a:r>
              <a:rPr lang="en-GB" dirty="0"/>
              <a:t>, and efficient implementations of emerging </a:t>
            </a:r>
            <a:r>
              <a:rPr lang="en-GB" b="1" dirty="0"/>
              <a:t>PQC</a:t>
            </a:r>
            <a:r>
              <a:rPr lang="en-GB" dirty="0"/>
              <a:t> algorithms on low-powered Arm hardware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27DE-2EE8-1D44-800D-9A080EB0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it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523B-B78F-7445-BF79-3C3C4FDB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Confidential Computing</a:t>
            </a:r>
            <a:r>
              <a:rPr lang="en-GB" dirty="0"/>
              <a:t> is an emerging trend within industry, driven by Cloud deployments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Remote Attestation</a:t>
            </a:r>
            <a:r>
              <a:rPr lang="en-GB" dirty="0"/>
              <a:t> and </a:t>
            </a:r>
            <a:r>
              <a:rPr lang="en-GB" b="1" dirty="0"/>
              <a:t>Strong Isolation</a:t>
            </a:r>
            <a:r>
              <a:rPr lang="en-GB" dirty="0"/>
              <a:t> have potential interesting uses beyond protecting existing Cloud workloads: taken as primitive, what things can build with them?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Isolates can enable mobile computations, exhibit fine control over data in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Veracruz</a:t>
            </a:r>
            <a:r>
              <a:rPr lang="en-GB" dirty="0"/>
              <a:t> exploring how these visions can be realized, builds upon technology like </a:t>
            </a:r>
            <a:r>
              <a:rPr lang="en-GB" b="1" dirty="0"/>
              <a:t>Arm CCA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Lots of potential for further research needed to deliver on this vision</a:t>
            </a:r>
          </a:p>
        </p:txBody>
      </p:sp>
    </p:spTree>
    <p:extLst>
      <p:ext uri="{BB962C8B-B14F-4D97-AF65-F5344CB8AC3E}">
        <p14:creationId xmlns:p14="http://schemas.microsoft.com/office/powerpoint/2010/main" val="27004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496E-757B-9A40-9591-E0DA68C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Confidential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7390F-307B-5140-87A9-F67B6CFC1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248433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3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9543-C53C-7345-A004-379E18A9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data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79DE-CCB5-E04B-BAA9-0FDE2B77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Abstractly, data exists in three modes: in </a:t>
            </a:r>
            <a:r>
              <a:rPr lang="en-GB" b="1" dirty="0"/>
              <a:t>transit</a:t>
            </a:r>
            <a:r>
              <a:rPr lang="en-GB" dirty="0"/>
              <a:t>, at </a:t>
            </a:r>
            <a:r>
              <a:rPr lang="en-GB" b="1" dirty="0"/>
              <a:t>rest</a:t>
            </a:r>
            <a:r>
              <a:rPr lang="en-GB" dirty="0"/>
              <a:t>, and in </a:t>
            </a:r>
            <a:r>
              <a:rPr lang="en-GB" b="1" dirty="0"/>
              <a:t>use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Cryptographers provided many different </a:t>
            </a:r>
            <a:r>
              <a:rPr lang="en-GB" i="1" dirty="0"/>
              <a:t>prospective</a:t>
            </a:r>
            <a:r>
              <a:rPr lang="en-GB" dirty="0"/>
              <a:t> tools for protecting data in use:</a:t>
            </a:r>
          </a:p>
          <a:p>
            <a:pPr marL="672465" lvl="1" indent="-166370"/>
            <a:r>
              <a:rPr lang="en-GB" b="1" dirty="0">
                <a:ea typeface="ＭＳ Ｐゴシック"/>
              </a:rPr>
              <a:t>Homomorphic encryption schemes</a:t>
            </a:r>
            <a:r>
              <a:rPr lang="en-GB" dirty="0">
                <a:ea typeface="ＭＳ Ｐゴシック"/>
              </a:rPr>
              <a:t>: compute functions directly on encrypted data without decryption</a:t>
            </a:r>
            <a:endParaRPr lang="en-GB" dirty="0">
              <a:ea typeface="ＭＳ Ｐゴシック"/>
              <a:cs typeface="Calibri"/>
            </a:endParaRPr>
          </a:p>
          <a:p>
            <a:pPr marL="672465" lvl="1" indent="-166370"/>
            <a:r>
              <a:rPr lang="en-GB" b="1" dirty="0">
                <a:ea typeface="ＭＳ Ｐゴシック"/>
              </a:rPr>
              <a:t>Secure multi-party computation</a:t>
            </a:r>
            <a:r>
              <a:rPr lang="en-GB" dirty="0">
                <a:ea typeface="ＭＳ Ｐゴシック"/>
              </a:rPr>
              <a:t> protocols: compute function over private datasets without sharing</a:t>
            </a:r>
            <a:endParaRPr lang="en-GB" dirty="0">
              <a:ea typeface="ＭＳ Ｐゴシック"/>
              <a:cs typeface="Calibri"/>
            </a:endParaRPr>
          </a:p>
          <a:p>
            <a:pPr marL="672465" lvl="1" indent="-166370"/>
            <a:r>
              <a:rPr lang="en-GB" dirty="0">
                <a:ea typeface="ＭＳ Ｐゴシック"/>
              </a:rPr>
              <a:t>…and so on</a:t>
            </a:r>
            <a:endParaRPr lang="en-GB" dirty="0">
              <a:ea typeface="ＭＳ Ｐゴシック"/>
              <a:cs typeface="Calibri"/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Whilst state-of-the-art is improving, in </a:t>
            </a:r>
            <a:r>
              <a:rPr lang="en-GB" i="1" dirty="0"/>
              <a:t>general case</a:t>
            </a:r>
            <a:r>
              <a:rPr lang="en-GB" dirty="0"/>
              <a:t> not ready for industrial adoption:</a:t>
            </a:r>
          </a:p>
          <a:p>
            <a:pPr marL="672465" lvl="1" indent="-166370"/>
            <a:r>
              <a:rPr lang="en-GB" dirty="0"/>
              <a:t>Large performance and communication penalties,</a:t>
            </a:r>
            <a:endParaRPr lang="en-GB" dirty="0">
              <a:cs typeface="Calibri"/>
            </a:endParaRPr>
          </a:p>
          <a:p>
            <a:pPr marL="672465" lvl="1" indent="-166370"/>
            <a:r>
              <a:rPr lang="en-GB" dirty="0"/>
              <a:t>Brittle,</a:t>
            </a:r>
            <a:r>
              <a:rPr lang="en-GB" dirty="0">
                <a:cs typeface="Calibri"/>
              </a:rPr>
              <a:t> h</a:t>
            </a:r>
            <a:r>
              <a:rPr lang="en-GB" dirty="0"/>
              <a:t>ard to deploy and configure, hard to compose,</a:t>
            </a:r>
            <a:endParaRPr lang="en-GB" dirty="0">
              <a:cs typeface="Calibri"/>
            </a:endParaRPr>
          </a:p>
          <a:p>
            <a:pPr marL="672465" lvl="1" indent="-166370"/>
            <a:r>
              <a:rPr lang="en-GB" dirty="0"/>
              <a:t>Rely on programmers having to use non-standard tools,</a:t>
            </a:r>
            <a:endParaRPr lang="en-GB" dirty="0">
              <a:cs typeface="Calibri"/>
            </a:endParaRPr>
          </a:p>
          <a:p>
            <a:pPr marL="672465" lvl="1" indent="-166370"/>
            <a:r>
              <a:rPr lang="en-GB" dirty="0"/>
              <a:t>Mathematically </a:t>
            </a:r>
            <a:r>
              <a:rPr lang="en-GB" i="1" dirty="0"/>
              <a:t>terrifying</a:t>
            </a:r>
            <a:r>
              <a:rPr lang="en-GB" dirty="0"/>
              <a:t>: hard to understand, hard to implement safely</a:t>
            </a:r>
          </a:p>
        </p:txBody>
      </p:sp>
    </p:spTree>
    <p:extLst>
      <p:ext uri="{BB962C8B-B14F-4D97-AF65-F5344CB8AC3E}">
        <p14:creationId xmlns:p14="http://schemas.microsoft.com/office/powerpoint/2010/main" val="6435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8EAF-D157-7043-9FF5-E474ADB9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TrustZone and Confidential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BCEC-0529-FB46-9A22-4EBD9B6B6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Problem: </a:t>
            </a:r>
            <a:r>
              <a:rPr lang="en-GB" dirty="0"/>
              <a:t>rise of Cloud Computing is making this gap in knowledge an issue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Observation</a:t>
            </a:r>
            <a:r>
              <a:rPr lang="en-GB" dirty="0"/>
              <a:t>: mobile phone ecosystem encountered similar issues decades ago: how do you protect key system services when malicious users can tamper with the device?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solution was to introduce </a:t>
            </a:r>
            <a:r>
              <a:rPr lang="en-GB" i="1" dirty="0"/>
              <a:t>Trusted Hardware</a:t>
            </a:r>
            <a:r>
              <a:rPr lang="en-GB" dirty="0"/>
              <a:t>: specifically </a:t>
            </a:r>
            <a:r>
              <a:rPr lang="en-GB" b="1" dirty="0"/>
              <a:t>Arm TrustZone</a:t>
            </a:r>
          </a:p>
          <a:p>
            <a:pPr lvl="1"/>
            <a:r>
              <a:rPr lang="en-GB" dirty="0"/>
              <a:t>Partitions the hardware resources in the device into two worlds: </a:t>
            </a:r>
            <a:r>
              <a:rPr lang="en-GB" i="1" dirty="0"/>
              <a:t>Secure</a:t>
            </a:r>
            <a:r>
              <a:rPr lang="en-GB" dirty="0"/>
              <a:t> and </a:t>
            </a:r>
            <a:r>
              <a:rPr lang="en-GB" i="1" dirty="0"/>
              <a:t>Non-secure</a:t>
            </a:r>
          </a:p>
          <a:p>
            <a:pPr lvl="1"/>
            <a:r>
              <a:rPr lang="en-GB" dirty="0"/>
              <a:t>Use small </a:t>
            </a:r>
            <a:r>
              <a:rPr lang="en-GB" i="1" dirty="0"/>
              <a:t>Trusted OS</a:t>
            </a:r>
            <a:r>
              <a:rPr lang="en-GB" dirty="0"/>
              <a:t> to manage </a:t>
            </a:r>
            <a:r>
              <a:rPr lang="en-GB" i="1" dirty="0"/>
              <a:t>Trusted Applications</a:t>
            </a:r>
            <a:r>
              <a:rPr lang="en-GB" dirty="0"/>
              <a:t> executing out of </a:t>
            </a:r>
            <a:r>
              <a:rPr lang="en-GB" i="1" dirty="0"/>
              <a:t>Secure</a:t>
            </a:r>
            <a:r>
              <a:rPr lang="en-GB" dirty="0"/>
              <a:t> world</a:t>
            </a:r>
          </a:p>
          <a:p>
            <a:pPr lvl="1"/>
            <a:r>
              <a:rPr lang="en-GB" dirty="0"/>
              <a:t>Trusted Applications isolated from the </a:t>
            </a:r>
            <a:r>
              <a:rPr lang="en-GB" i="1" dirty="0"/>
              <a:t>Rich OS</a:t>
            </a:r>
            <a:r>
              <a:rPr lang="en-GB" dirty="0"/>
              <a:t> executing out of the </a:t>
            </a:r>
            <a:r>
              <a:rPr lang="en-GB" i="1" dirty="0"/>
              <a:t>Non-secure</a:t>
            </a:r>
            <a:r>
              <a:rPr lang="en-GB" dirty="0"/>
              <a:t> world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TrustZone introduced hardware-enabled Confidential Computing, but </a:t>
            </a:r>
            <a:r>
              <a:rPr lang="en-GB" b="1" dirty="0"/>
              <a:t>ecosystem</a:t>
            </a:r>
            <a:r>
              <a:rPr lang="en-GB" dirty="0"/>
              <a:t> is locked: </a:t>
            </a:r>
            <a:r>
              <a:rPr lang="en-GB" i="1" dirty="0"/>
              <a:t>de facto</a:t>
            </a:r>
            <a:r>
              <a:rPr lang="en-GB" dirty="0"/>
              <a:t> TrustZone exists to protect manufacturer, mobile phone network, partners</a:t>
            </a:r>
          </a:p>
        </p:txBody>
      </p:sp>
    </p:spTree>
    <p:extLst>
      <p:ext uri="{BB962C8B-B14F-4D97-AF65-F5344CB8AC3E}">
        <p14:creationId xmlns:p14="http://schemas.microsoft.com/office/powerpoint/2010/main" val="22174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543DE0-F8B4-0E42-8D8C-392EB76379DB}"/>
              </a:ext>
            </a:extLst>
          </p:cNvPr>
          <p:cNvGrpSpPr>
            <a:grpSpLocks noChangeAspect="1"/>
          </p:cNvGrpSpPr>
          <p:nvPr/>
        </p:nvGrpSpPr>
        <p:grpSpPr>
          <a:xfrm>
            <a:off x="-1305445" y="1305000"/>
            <a:ext cx="9864103" cy="4248000"/>
            <a:chOff x="-2723279" y="1029410"/>
            <a:chExt cx="7146438" cy="30776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0A25F8-6DEC-1D43-A0CC-ECA7939FD6BE}"/>
                </a:ext>
              </a:extLst>
            </p:cNvPr>
            <p:cNvGrpSpPr/>
            <p:nvPr/>
          </p:nvGrpSpPr>
          <p:grpSpPr>
            <a:xfrm>
              <a:off x="645210" y="1029410"/>
              <a:ext cx="3777949" cy="3077631"/>
              <a:chOff x="8143829" y="1029410"/>
              <a:chExt cx="3777949" cy="30776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35C5FF-BD4F-B242-86ED-C997FA7F98AC}"/>
                  </a:ext>
                </a:extLst>
              </p:cNvPr>
              <p:cNvSpPr/>
              <p:nvPr/>
            </p:nvSpPr>
            <p:spPr>
              <a:xfrm>
                <a:off x="8676784" y="2235414"/>
                <a:ext cx="1224295" cy="536809"/>
              </a:xfrm>
              <a:prstGeom prst="rect">
                <a:avLst/>
              </a:prstGeom>
              <a:solidFill>
                <a:schemeClr val="accent6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OS Kernel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D4ED7A-002F-C149-AB30-061DC2790790}"/>
                  </a:ext>
                </a:extLst>
              </p:cNvPr>
              <p:cNvSpPr/>
              <p:nvPr/>
            </p:nvSpPr>
            <p:spPr>
              <a:xfrm>
                <a:off x="8143829" y="3047004"/>
                <a:ext cx="1757251" cy="380042"/>
              </a:xfrm>
              <a:prstGeom prst="rect">
                <a:avLst/>
              </a:prstGeom>
              <a:solidFill>
                <a:schemeClr val="tx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Hypervisor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81B5D7-E187-B048-A329-FA8BA2AFFCA6}"/>
                  </a:ext>
                </a:extLst>
              </p:cNvPr>
              <p:cNvSpPr txBox="1"/>
              <p:nvPr/>
            </p:nvSpPr>
            <p:spPr>
              <a:xfrm>
                <a:off x="8160005" y="1032366"/>
                <a:ext cx="1667317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i="1">
                    <a:solidFill>
                      <a:schemeClr val="tx2"/>
                    </a:solidFill>
                    <a:latin typeface="Calibri"/>
                    <a:ea typeface="MS PGothic" panose="020B0600070205080204" pitchFamily="34" charset="-128"/>
                  </a:rPr>
                  <a:t>Non-secure</a:t>
                </a:r>
                <a:endParaRPr kumimoji="0" lang="en-GB" sz="1600" b="1" i="1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E9DAE6-1AF8-7D49-96C4-24D58790F852}"/>
                  </a:ext>
                </a:extLst>
              </p:cNvPr>
              <p:cNvSpPr/>
              <p:nvPr/>
            </p:nvSpPr>
            <p:spPr>
              <a:xfrm>
                <a:off x="10272975" y="3072346"/>
                <a:ext cx="1510662" cy="383867"/>
              </a:xfrm>
              <a:prstGeom prst="rect">
                <a:avLst/>
              </a:prstGeom>
              <a:solidFill>
                <a:srgbClr val="4A6B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prstClr val="white"/>
                    </a:solidFill>
                    <a:latin typeface="Calibri"/>
                  </a:rPr>
                  <a:t>SPM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9B591C-7B72-0A46-A8C8-BDA0BB9852EE}"/>
                  </a:ext>
                </a:extLst>
              </p:cNvPr>
              <p:cNvSpPr/>
              <p:nvPr/>
            </p:nvSpPr>
            <p:spPr>
              <a:xfrm>
                <a:off x="10254462" y="2233325"/>
                <a:ext cx="584830" cy="536809"/>
              </a:xfrm>
              <a:prstGeom prst="rect">
                <a:avLst/>
              </a:prstGeom>
              <a:solidFill>
                <a:srgbClr val="70A0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prstClr val="white"/>
                    </a:solidFill>
                    <a:latin typeface="Calibri"/>
                  </a:rPr>
                  <a:t>TOS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F61785-2A0A-0241-9F0B-4A46C21D4F02}"/>
                  </a:ext>
                </a:extLst>
              </p:cNvPr>
              <p:cNvSpPr/>
              <p:nvPr/>
            </p:nvSpPr>
            <p:spPr>
              <a:xfrm>
                <a:off x="10256050" y="1486230"/>
                <a:ext cx="264794" cy="585133"/>
              </a:xfrm>
              <a:prstGeom prst="rect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C0D59B-AE2F-3C48-A280-73990A3D82E1}"/>
                  </a:ext>
                </a:extLst>
              </p:cNvPr>
              <p:cNvSpPr txBox="1"/>
              <p:nvPr/>
            </p:nvSpPr>
            <p:spPr>
              <a:xfrm>
                <a:off x="10254461" y="1029410"/>
                <a:ext cx="1667317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1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"/>
                    <a:ea typeface="MS PGothic" panose="020B0600070205080204" pitchFamily="34" charset="-128"/>
                    <a:cs typeface="+mn-cs"/>
                  </a:rPr>
                  <a:t>Secure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F5C284-767D-EB49-A45F-B364683C87BD}"/>
                  </a:ext>
                </a:extLst>
              </p:cNvPr>
              <p:cNvSpPr/>
              <p:nvPr/>
            </p:nvSpPr>
            <p:spPr>
              <a:xfrm>
                <a:off x="11079030" y="2233324"/>
                <a:ext cx="704606" cy="536810"/>
              </a:xfrm>
              <a:prstGeom prst="rect">
                <a:avLst/>
              </a:prstGeom>
              <a:solidFill>
                <a:srgbClr val="70A0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>
                    <a:solidFill>
                      <a:prstClr val="white"/>
                    </a:solidFill>
                    <a:latin typeface="Calibri"/>
                  </a:rPr>
                  <a:t>Secure Partition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72D6CD9-855F-3941-B8C8-6FF99AB313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43829" y="2913327"/>
                <a:ext cx="1726552" cy="1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71F6F66-3C20-5646-8AAF-C74C3D02A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479" y="1430517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5C24DEC-372E-A74E-A7D7-73946CD8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9358" y="2907857"/>
                <a:ext cx="1544278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027D20E-81B2-CE44-9A34-06A9446856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0778" y="1245910"/>
                <a:ext cx="0" cy="227796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3E99F02-D6DA-1F4A-9E8C-E1D2A05787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3830" y="3559157"/>
                <a:ext cx="1926948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F11221-7BA3-F545-BA67-674830C4EEAE}"/>
                  </a:ext>
                </a:extLst>
              </p:cNvPr>
              <p:cNvSpPr/>
              <p:nvPr/>
            </p:nvSpPr>
            <p:spPr>
              <a:xfrm>
                <a:off x="8143829" y="3731419"/>
                <a:ext cx="3628725" cy="37562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Calibri"/>
                  </a:rPr>
                  <a:t>Monitor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0FB42B9-53D1-4743-8495-3D8C1F552604}"/>
                  </a:ext>
                </a:extLst>
              </p:cNvPr>
              <p:cNvSpPr/>
              <p:nvPr/>
            </p:nvSpPr>
            <p:spPr>
              <a:xfrm>
                <a:off x="10574500" y="1486230"/>
                <a:ext cx="264794" cy="585133"/>
              </a:xfrm>
              <a:prstGeom prst="rect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676767-1412-8F46-99A5-F93CC5BBB750}"/>
                  </a:ext>
                </a:extLst>
              </p:cNvPr>
              <p:cNvSpPr/>
              <p:nvPr/>
            </p:nvSpPr>
            <p:spPr>
              <a:xfrm>
                <a:off x="9317405" y="1488319"/>
                <a:ext cx="569665" cy="585133"/>
              </a:xfrm>
              <a:prstGeom prst="rect">
                <a:avLst/>
              </a:prstGeom>
              <a:solidFill>
                <a:schemeClr val="bg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0C5047E-A7DC-474D-A7E9-05F06A759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2530" y="1436809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887796-9287-C149-8D80-4913856200B4}"/>
                  </a:ext>
                </a:extLst>
              </p:cNvPr>
              <p:cNvSpPr/>
              <p:nvPr/>
            </p:nvSpPr>
            <p:spPr>
              <a:xfrm>
                <a:off x="8143829" y="1495993"/>
                <a:ext cx="370658" cy="1264351"/>
              </a:xfrm>
              <a:prstGeom prst="rect">
                <a:avLst/>
              </a:prstGeom>
              <a:solidFill>
                <a:schemeClr val="accent6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srgbClr val="FFFFFF"/>
                    </a:solidFill>
                    <a:latin typeface="Calibri"/>
                  </a:rPr>
                  <a:t>VM1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64BC234-3D88-2C4E-A307-2F3B089F137F}"/>
                  </a:ext>
                </a:extLst>
              </p:cNvPr>
              <p:cNvSpPr/>
              <p:nvPr/>
            </p:nvSpPr>
            <p:spPr>
              <a:xfrm>
                <a:off x="8656785" y="1506192"/>
                <a:ext cx="569665" cy="585133"/>
              </a:xfrm>
              <a:prstGeom prst="rect">
                <a:avLst/>
              </a:prstGeom>
              <a:solidFill>
                <a:schemeClr val="bg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D3EDB0-7A5B-CC47-8D56-6A62948DCCF4}"/>
                </a:ext>
              </a:extLst>
            </p:cNvPr>
            <p:cNvGrpSpPr/>
            <p:nvPr/>
          </p:nvGrpSpPr>
          <p:grpSpPr>
            <a:xfrm>
              <a:off x="2751376" y="1495993"/>
              <a:ext cx="582401" cy="651202"/>
              <a:chOff x="3651440" y="2300545"/>
              <a:chExt cx="582401" cy="65120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60652BB-EF1E-9541-B7A6-EE1CB3589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0768" y="2300545"/>
                <a:ext cx="0" cy="648527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6E8759F-8CFF-D448-87FC-5E71172FD7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1440" y="2951747"/>
                <a:ext cx="582401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2B4296-B43F-D948-BA83-B4645F0BC3D4}"/>
                </a:ext>
              </a:extLst>
            </p:cNvPr>
            <p:cNvGrpSpPr/>
            <p:nvPr/>
          </p:nvGrpSpPr>
          <p:grpSpPr>
            <a:xfrm>
              <a:off x="-2723279" y="1506192"/>
              <a:ext cx="582401" cy="638452"/>
              <a:chOff x="3651440" y="2313295"/>
              <a:chExt cx="582401" cy="6384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7E604A7-0F22-0443-A793-3BEAE6803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8954" y="2313295"/>
                <a:ext cx="0" cy="635777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4F35F9A-99F3-0A48-88F3-F6436CA683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1440" y="2951747"/>
                <a:ext cx="582401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CBD2E8-9CB8-9448-ACB6-B0EDB1C40FBF}"/>
                </a:ext>
              </a:extLst>
            </p:cNvPr>
            <p:cNvGrpSpPr/>
            <p:nvPr/>
          </p:nvGrpSpPr>
          <p:grpSpPr>
            <a:xfrm>
              <a:off x="231866" y="1576034"/>
              <a:ext cx="1212483" cy="2493092"/>
              <a:chOff x="1352311" y="2144641"/>
              <a:chExt cx="1212483" cy="249309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5272-E35C-F845-9819-092B234F69CD}"/>
                  </a:ext>
                </a:extLst>
              </p:cNvPr>
              <p:cNvSpPr txBox="1"/>
              <p:nvPr/>
            </p:nvSpPr>
            <p:spPr>
              <a:xfrm>
                <a:off x="1352311" y="2895516"/>
                <a:ext cx="1020059" cy="29951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EL1</a:t>
                </a:r>
                <a:endParaRPr lang="en-GB" sz="1400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06CB7-207F-8148-AE81-C37C95B57F2F}"/>
                  </a:ext>
                </a:extLst>
              </p:cNvPr>
              <p:cNvSpPr txBox="1"/>
              <p:nvPr/>
            </p:nvSpPr>
            <p:spPr>
              <a:xfrm>
                <a:off x="1352311" y="3700499"/>
                <a:ext cx="1212483" cy="29951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EL2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3E7B72-AB44-CF4E-812F-6FD8E96FF97F}"/>
                  </a:ext>
                </a:extLst>
              </p:cNvPr>
              <p:cNvSpPr txBox="1"/>
              <p:nvPr/>
            </p:nvSpPr>
            <p:spPr>
              <a:xfrm>
                <a:off x="1352311" y="2144641"/>
                <a:ext cx="869755" cy="29951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EL0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1BB33B-0C5B-7441-A25E-7748EC26CB83}"/>
                  </a:ext>
                </a:extLst>
              </p:cNvPr>
              <p:cNvSpPr txBox="1"/>
              <p:nvPr/>
            </p:nvSpPr>
            <p:spPr>
              <a:xfrm>
                <a:off x="1352311" y="4338216"/>
                <a:ext cx="1212483" cy="29951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EL3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751FAC8D-8641-A14B-8707-73FAAB2B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</p:spPr>
        <p:txBody>
          <a:bodyPr/>
          <a:lstStyle/>
          <a:p>
            <a:r>
              <a:rPr lang="en-GB" dirty="0"/>
              <a:t>Arm TrustZone</a:t>
            </a:r>
          </a:p>
        </p:txBody>
      </p:sp>
    </p:spTree>
    <p:extLst>
      <p:ext uri="{BB962C8B-B14F-4D97-AF65-F5344CB8AC3E}">
        <p14:creationId xmlns:p14="http://schemas.microsoft.com/office/powerpoint/2010/main" val="246593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2C07-816C-C749-A03E-8E1B3163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Hardware-backed third-party Confidential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457C-467F-AF41-9BF3-5669456A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Takes ideas from TrustZone and democratise them, an emerging trend:</a:t>
            </a:r>
          </a:p>
          <a:p>
            <a:pPr lvl="1"/>
            <a:r>
              <a:rPr lang="en-GB" dirty="0"/>
              <a:t>AMD </a:t>
            </a:r>
            <a:r>
              <a:rPr lang="en-GB" b="1" dirty="0"/>
              <a:t>Secure Encrypted Virtualization</a:t>
            </a:r>
            <a:r>
              <a:rPr lang="en-GB" dirty="0"/>
              <a:t> (AMD SEV) and various extensions (e.g. AMD SEV-SNP),</a:t>
            </a:r>
          </a:p>
          <a:p>
            <a:pPr lvl="1"/>
            <a:r>
              <a:rPr lang="en-GB" dirty="0"/>
              <a:t>Intel </a:t>
            </a:r>
            <a:r>
              <a:rPr lang="en-GB" b="1" dirty="0"/>
              <a:t>Software Guard Extensions</a:t>
            </a:r>
            <a:r>
              <a:rPr lang="en-GB" dirty="0"/>
              <a:t> (Intel SGX) and </a:t>
            </a:r>
            <a:r>
              <a:rPr lang="en-GB" b="1" dirty="0"/>
              <a:t>Trusted Domain Extensions</a:t>
            </a:r>
            <a:r>
              <a:rPr lang="en-GB" dirty="0"/>
              <a:t> (Intel TDX),</a:t>
            </a:r>
          </a:p>
          <a:p>
            <a:pPr lvl="1"/>
            <a:r>
              <a:rPr lang="en-GB" dirty="0"/>
              <a:t>RISC-V </a:t>
            </a:r>
            <a:r>
              <a:rPr lang="en-GB" b="1" dirty="0"/>
              <a:t>Keystone</a:t>
            </a:r>
            <a:r>
              <a:rPr lang="en-GB" dirty="0"/>
              <a:t> and </a:t>
            </a:r>
            <a:r>
              <a:rPr lang="en-GB" b="1" dirty="0"/>
              <a:t>Sanctum </a:t>
            </a:r>
            <a:r>
              <a:rPr lang="en-GB" dirty="0"/>
              <a:t>projects,</a:t>
            </a:r>
          </a:p>
          <a:p>
            <a:pPr lvl="1"/>
            <a:r>
              <a:rPr lang="en-GB" dirty="0"/>
              <a:t>Arm’s newly-announced </a:t>
            </a:r>
            <a:r>
              <a:rPr lang="en-GB" b="1" dirty="0"/>
              <a:t>Confidential Computing Architecture </a:t>
            </a:r>
            <a:r>
              <a:rPr lang="en-GB" dirty="0"/>
              <a:t>(Arm CCA),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Each introduces a hardware-protected domain within which computations take place</a:t>
            </a:r>
          </a:p>
          <a:p>
            <a:pPr lvl="1"/>
            <a:r>
              <a:rPr lang="en-GB" dirty="0"/>
              <a:t>Variously called a </a:t>
            </a:r>
            <a:r>
              <a:rPr lang="en-GB" i="1" dirty="0"/>
              <a:t>Secure Enclave</a:t>
            </a:r>
            <a:r>
              <a:rPr lang="en-GB" dirty="0"/>
              <a:t>, </a:t>
            </a:r>
            <a:r>
              <a:rPr lang="en-GB" i="1" dirty="0"/>
              <a:t>Realm</a:t>
            </a:r>
            <a:r>
              <a:rPr lang="en-GB" dirty="0"/>
              <a:t>, </a:t>
            </a:r>
            <a:r>
              <a:rPr lang="en-GB" i="1" dirty="0"/>
              <a:t>Trusted Application</a:t>
            </a:r>
            <a:r>
              <a:rPr lang="en-GB" dirty="0"/>
              <a:t>, </a:t>
            </a:r>
            <a:r>
              <a:rPr lang="en-GB" i="1" dirty="0"/>
              <a:t>Protected Virtual Machine</a:t>
            </a:r>
            <a:r>
              <a:rPr lang="en-GB" dirty="0"/>
              <a:t>, </a:t>
            </a:r>
            <a:r>
              <a:rPr lang="en-GB" i="1" dirty="0"/>
              <a:t>TEE</a:t>
            </a:r>
          </a:p>
          <a:p>
            <a:pPr lvl="1"/>
            <a:r>
              <a:rPr lang="en-GB" dirty="0"/>
              <a:t>I will use the phrasing </a:t>
            </a:r>
            <a:r>
              <a:rPr lang="en-GB" i="1" dirty="0"/>
              <a:t>Isolate</a:t>
            </a:r>
            <a:r>
              <a:rPr lang="en-GB" dirty="0"/>
              <a:t> to refer to a generic instance</a:t>
            </a:r>
          </a:p>
          <a:p>
            <a:pPr lvl="1"/>
            <a:r>
              <a:rPr lang="en-GB" dirty="0"/>
              <a:t>Key requirement: provide </a:t>
            </a:r>
            <a:r>
              <a:rPr lang="en-GB" b="1" dirty="0"/>
              <a:t>confidentiality</a:t>
            </a:r>
            <a:r>
              <a:rPr lang="en-GB" dirty="0"/>
              <a:t> (and </a:t>
            </a:r>
            <a:r>
              <a:rPr lang="en-GB" b="1" dirty="0"/>
              <a:t>integrity</a:t>
            </a:r>
            <a:r>
              <a:rPr lang="en-GB" dirty="0"/>
              <a:t>) guarantees to code and data hosted within</a:t>
            </a:r>
          </a:p>
          <a:p>
            <a:pPr marL="506095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Each isolate is protected against a </a:t>
            </a:r>
            <a:r>
              <a:rPr lang="en-GB" b="1" dirty="0"/>
              <a:t>strong attacker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Can subvert the host, untrusted hypervisor and OS, can spawn malicious isolates,</a:t>
            </a:r>
          </a:p>
          <a:p>
            <a:pPr lvl="1"/>
            <a:r>
              <a:rPr lang="en-GB" dirty="0"/>
              <a:t>Most technologies also assume attacker has physical access to device, incorporates DRAM encryption and integrity protection (maybe)</a:t>
            </a:r>
          </a:p>
        </p:txBody>
      </p:sp>
    </p:spTree>
    <p:extLst>
      <p:ext uri="{BB962C8B-B14F-4D97-AF65-F5344CB8AC3E}">
        <p14:creationId xmlns:p14="http://schemas.microsoft.com/office/powerpoint/2010/main" val="25313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A8F16B-75E1-774D-BCEE-F1E74C909BC6}"/>
              </a:ext>
            </a:extLst>
          </p:cNvPr>
          <p:cNvGrpSpPr>
            <a:grpSpLocks noChangeAspect="1"/>
          </p:cNvGrpSpPr>
          <p:nvPr/>
        </p:nvGrpSpPr>
        <p:grpSpPr>
          <a:xfrm>
            <a:off x="1339520" y="1305000"/>
            <a:ext cx="9512959" cy="4248000"/>
            <a:chOff x="231866" y="1029410"/>
            <a:chExt cx="6892047" cy="30776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A54031-F193-534B-AA02-899AF70C124F}"/>
                </a:ext>
              </a:extLst>
            </p:cNvPr>
            <p:cNvGrpSpPr/>
            <p:nvPr/>
          </p:nvGrpSpPr>
          <p:grpSpPr>
            <a:xfrm>
              <a:off x="585233" y="1029410"/>
              <a:ext cx="6538680" cy="3077631"/>
              <a:chOff x="5383098" y="1029410"/>
              <a:chExt cx="6538680" cy="307763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48D197-CBA0-F141-B1C7-FB8F9D886F73}"/>
                  </a:ext>
                </a:extLst>
              </p:cNvPr>
              <p:cNvSpPr/>
              <p:nvPr/>
            </p:nvSpPr>
            <p:spPr>
              <a:xfrm>
                <a:off x="8676784" y="2235414"/>
                <a:ext cx="1224295" cy="536809"/>
              </a:xfrm>
              <a:prstGeom prst="rect">
                <a:avLst/>
              </a:prstGeom>
              <a:solidFill>
                <a:schemeClr val="accent6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OS Kernel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1E338A-3F14-7A48-9E8A-F741B2EF61AE}"/>
                  </a:ext>
                </a:extLst>
              </p:cNvPr>
              <p:cNvSpPr/>
              <p:nvPr/>
            </p:nvSpPr>
            <p:spPr>
              <a:xfrm>
                <a:off x="7145973" y="3047004"/>
                <a:ext cx="2755107" cy="380042"/>
              </a:xfrm>
              <a:prstGeom prst="rect">
                <a:avLst/>
              </a:prstGeom>
              <a:solidFill>
                <a:schemeClr val="tx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Hypervisor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A5E000-B3DB-5A42-A155-4560B2F5A335}"/>
                  </a:ext>
                </a:extLst>
              </p:cNvPr>
              <p:cNvSpPr txBox="1"/>
              <p:nvPr/>
            </p:nvSpPr>
            <p:spPr>
              <a:xfrm>
                <a:off x="7152700" y="1031934"/>
                <a:ext cx="1667317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i="1">
                    <a:solidFill>
                      <a:schemeClr val="tx2"/>
                    </a:solidFill>
                    <a:latin typeface="Calibri"/>
                    <a:ea typeface="MS PGothic" panose="020B0600070205080204" pitchFamily="34" charset="-128"/>
                  </a:rPr>
                  <a:t>Non-secure</a:t>
                </a:r>
                <a:endParaRPr kumimoji="0" lang="en-GB" sz="1600" b="1" i="1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F665428-4AD2-7449-9049-5717482514B1}"/>
                  </a:ext>
                </a:extLst>
              </p:cNvPr>
              <p:cNvSpPr/>
              <p:nvPr/>
            </p:nvSpPr>
            <p:spPr>
              <a:xfrm>
                <a:off x="10272975" y="3072346"/>
                <a:ext cx="1510662" cy="383867"/>
              </a:xfrm>
              <a:prstGeom prst="rect">
                <a:avLst/>
              </a:prstGeom>
              <a:solidFill>
                <a:srgbClr val="4A6B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prstClr val="white"/>
                    </a:solidFill>
                    <a:latin typeface="Calibri"/>
                  </a:rPr>
                  <a:t>SPM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651BDD-FEA9-944B-88BE-9AE7478D9135}"/>
                  </a:ext>
                </a:extLst>
              </p:cNvPr>
              <p:cNvSpPr/>
              <p:nvPr/>
            </p:nvSpPr>
            <p:spPr>
              <a:xfrm>
                <a:off x="10254462" y="2233325"/>
                <a:ext cx="584830" cy="536809"/>
              </a:xfrm>
              <a:prstGeom prst="rect">
                <a:avLst/>
              </a:prstGeom>
              <a:solidFill>
                <a:srgbClr val="70A0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prstClr val="white"/>
                    </a:solidFill>
                    <a:latin typeface="Calibri"/>
                  </a:rPr>
                  <a:t>TOS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C7D19C-1995-D541-B565-BCC1F3AAD377}"/>
                  </a:ext>
                </a:extLst>
              </p:cNvPr>
              <p:cNvSpPr/>
              <p:nvPr/>
            </p:nvSpPr>
            <p:spPr>
              <a:xfrm>
                <a:off x="10256050" y="1486230"/>
                <a:ext cx="264794" cy="585133"/>
              </a:xfrm>
              <a:prstGeom prst="rect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7CCA14-4743-9D41-9489-40F8987742D1}"/>
                  </a:ext>
                </a:extLst>
              </p:cNvPr>
              <p:cNvSpPr txBox="1"/>
              <p:nvPr/>
            </p:nvSpPr>
            <p:spPr>
              <a:xfrm>
                <a:off x="10254461" y="1029410"/>
                <a:ext cx="1667317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"/>
                    <a:ea typeface="MS PGothic" panose="020B0600070205080204" pitchFamily="34" charset="-128"/>
                    <a:cs typeface="+mn-cs"/>
                  </a:rPr>
                  <a:t>Secure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174511E-354E-ED44-B56F-7825241AE04E}"/>
                  </a:ext>
                </a:extLst>
              </p:cNvPr>
              <p:cNvSpPr/>
              <p:nvPr/>
            </p:nvSpPr>
            <p:spPr>
              <a:xfrm>
                <a:off x="11079030" y="2233324"/>
                <a:ext cx="704606" cy="536810"/>
              </a:xfrm>
              <a:prstGeom prst="rect">
                <a:avLst/>
              </a:prstGeom>
              <a:solidFill>
                <a:srgbClr val="70A0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>
                    <a:solidFill>
                      <a:prstClr val="white"/>
                    </a:solidFill>
                    <a:latin typeface="Calibri"/>
                  </a:rPr>
                  <a:t>Secure Partition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54387C-115F-784D-A10B-BDCE9BEE3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6644" y="1436809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EB22F0-BAAC-E445-A9C2-EC973A1D5C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38275" y="2913326"/>
                <a:ext cx="2732105" cy="1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26CC8A-DF9B-394F-8443-B04DD14F2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479" y="1430517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91BF3CA-3B59-B843-93EB-41A49B043E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9358" y="2907857"/>
                <a:ext cx="1544278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3928889-21C6-1445-AB97-4650713C0C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0778" y="1245910"/>
                <a:ext cx="0" cy="227796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ADF266-FD02-3D48-87F3-BEC75BFE3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8619" y="1226694"/>
                <a:ext cx="0" cy="233246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1C45E4-DE4B-F246-BE22-1C5CF0AA3E27}"/>
                  </a:ext>
                </a:extLst>
              </p:cNvPr>
              <p:cNvSpPr txBox="1"/>
              <p:nvPr/>
            </p:nvSpPr>
            <p:spPr>
              <a:xfrm>
                <a:off x="5443075" y="1035760"/>
                <a:ext cx="1667317" cy="221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1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"/>
                    <a:ea typeface="MS PGothic" panose="020B0600070205080204" pitchFamily="34" charset="-128"/>
                    <a:cs typeface="+mn-cs"/>
                  </a:rPr>
                  <a:t>Realm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D9FC1F-F3AA-BF45-A7DF-66C1390E4C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3098" y="3559157"/>
                <a:ext cx="6329477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620090-75D7-B540-8955-53478C68E26B}"/>
                  </a:ext>
                </a:extLst>
              </p:cNvPr>
              <p:cNvSpPr/>
              <p:nvPr/>
            </p:nvSpPr>
            <p:spPr>
              <a:xfrm>
                <a:off x="7678201" y="3047004"/>
                <a:ext cx="1906884" cy="380042"/>
              </a:xfrm>
              <a:prstGeom prst="rect">
                <a:avLst/>
              </a:prstGeom>
              <a:solidFill>
                <a:schemeClr val="tx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Hypervisor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1C4C31-336D-5C43-85D7-C00E8718FC16}"/>
                  </a:ext>
                </a:extLst>
              </p:cNvPr>
              <p:cNvSpPr/>
              <p:nvPr/>
            </p:nvSpPr>
            <p:spPr>
              <a:xfrm>
                <a:off x="5431842" y="3047005"/>
                <a:ext cx="1447122" cy="375622"/>
              </a:xfrm>
              <a:prstGeom prst="rect">
                <a:avLst/>
              </a:prstGeom>
              <a:solidFill>
                <a:srgbClr val="BF9500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Calibri"/>
                  </a:rPr>
                  <a:t>RMM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80DD8D6-0753-B04F-AB84-9DEBC9E3D661}"/>
                  </a:ext>
                </a:extLst>
              </p:cNvPr>
              <p:cNvGrpSpPr/>
              <p:nvPr/>
            </p:nvGrpSpPr>
            <p:grpSpPr>
              <a:xfrm>
                <a:off x="5443075" y="1486231"/>
                <a:ext cx="651072" cy="1283876"/>
                <a:chOff x="934053" y="1733176"/>
                <a:chExt cx="1470696" cy="1537418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BC6930-DAFC-3340-BB14-1D8DA445FF95}"/>
                    </a:ext>
                  </a:extLst>
                </p:cNvPr>
                <p:cNvSpPr/>
                <p:nvPr/>
              </p:nvSpPr>
              <p:spPr>
                <a:xfrm>
                  <a:off x="934053" y="1733176"/>
                  <a:ext cx="1470696" cy="153741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A3FB51B-5223-FF45-9CB3-CD72FD3CBE23}"/>
                    </a:ext>
                  </a:extLst>
                </p:cNvPr>
                <p:cNvSpPr/>
                <p:nvPr/>
              </p:nvSpPr>
              <p:spPr>
                <a:xfrm>
                  <a:off x="1046870" y="2596830"/>
                  <a:ext cx="1246368" cy="536809"/>
                </a:xfrm>
                <a:prstGeom prst="rect">
                  <a:avLst/>
                </a:prstGeom>
                <a:solidFill>
                  <a:schemeClr val="accent3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Kernel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6B753A7-80BD-FE46-8681-CA2E3A71E607}"/>
                    </a:ext>
                  </a:extLst>
                </p:cNvPr>
                <p:cNvSpPr/>
                <p:nvPr/>
              </p:nvSpPr>
              <p:spPr>
                <a:xfrm>
                  <a:off x="1074901" y="1849735"/>
                  <a:ext cx="1218337" cy="585133"/>
                </a:xfrm>
                <a:prstGeom prst="rect">
                  <a:avLst/>
                </a:prstGeom>
                <a:solidFill>
                  <a:schemeClr val="accent3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App</a:t>
                  </a:r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C4122C-5619-F64B-94A9-8462EA1B0472}"/>
                  </a:ext>
                </a:extLst>
              </p:cNvPr>
              <p:cNvSpPr/>
              <p:nvPr/>
            </p:nvSpPr>
            <p:spPr>
              <a:xfrm>
                <a:off x="6305550" y="3731419"/>
                <a:ext cx="5467004" cy="37562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Calibri"/>
                  </a:rPr>
                  <a:t>Monitor</a:t>
                </a: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2BD4302-6E77-A545-AEBD-AB112B37574D}"/>
                  </a:ext>
                </a:extLst>
              </p:cNvPr>
              <p:cNvSpPr/>
              <p:nvPr/>
            </p:nvSpPr>
            <p:spPr>
              <a:xfrm>
                <a:off x="10574500" y="1486230"/>
                <a:ext cx="264794" cy="585133"/>
              </a:xfrm>
              <a:prstGeom prst="rect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762F7E-7F44-0B4A-80CB-A331CC63F341}"/>
                  </a:ext>
                </a:extLst>
              </p:cNvPr>
              <p:cNvSpPr/>
              <p:nvPr/>
            </p:nvSpPr>
            <p:spPr>
              <a:xfrm>
                <a:off x="9317405" y="1488319"/>
                <a:ext cx="569665" cy="585133"/>
              </a:xfrm>
              <a:prstGeom prst="rect">
                <a:avLst/>
              </a:prstGeom>
              <a:solidFill>
                <a:schemeClr val="bg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121B2A-804C-E04C-9743-ED366F6953F0}"/>
                  </a:ext>
                </a:extLst>
              </p:cNvPr>
              <p:cNvSpPr/>
              <p:nvPr/>
            </p:nvSpPr>
            <p:spPr>
              <a:xfrm>
                <a:off x="7145973" y="1495993"/>
                <a:ext cx="370658" cy="1264351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r>
                  <a:rPr lang="en-GB" sz="1600"/>
                  <a:t>RVM1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2FE0B9-88FA-3C47-B446-5060B0007455}"/>
                  </a:ext>
                </a:extLst>
              </p:cNvPr>
              <p:cNvSpPr txBox="1"/>
              <p:nvPr/>
            </p:nvSpPr>
            <p:spPr>
              <a:xfrm>
                <a:off x="5443075" y="3800041"/>
                <a:ext cx="1667317" cy="221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1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"/>
                    <a:ea typeface="MS PGothic" panose="020B0600070205080204" pitchFamily="34" charset="-128"/>
                    <a:cs typeface="+mn-cs"/>
                  </a:rPr>
                  <a:t>Root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74C776-40A8-EA4D-9236-4169B0581187}"/>
                  </a:ext>
                </a:extLst>
              </p:cNvPr>
              <p:cNvSpPr/>
              <p:nvPr/>
            </p:nvSpPr>
            <p:spPr>
              <a:xfrm>
                <a:off x="7625851" y="1495993"/>
                <a:ext cx="370658" cy="1264351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r>
                  <a:rPr lang="en-GB" sz="1600"/>
                  <a:t>RVM2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1B6C52-81BC-7B43-A96D-F938B4D56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2395" y="1436809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2CA9E76-31A9-1B4F-991B-2015BD7A4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2530" y="1436809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254A1F-F730-F544-B878-991BE09BFCDF}"/>
                  </a:ext>
                </a:extLst>
              </p:cNvPr>
              <p:cNvSpPr/>
              <p:nvPr/>
            </p:nvSpPr>
            <p:spPr>
              <a:xfrm>
                <a:off x="8143829" y="1495993"/>
                <a:ext cx="370658" cy="1264351"/>
              </a:xfrm>
              <a:prstGeom prst="rect">
                <a:avLst/>
              </a:prstGeom>
              <a:solidFill>
                <a:schemeClr val="accent6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srgbClr val="FFFFFF"/>
                    </a:solidFill>
                    <a:latin typeface="Calibri"/>
                  </a:rPr>
                  <a:t>VM1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333CBD6-CD20-8A46-841B-8ED35F23A14B}"/>
                  </a:ext>
                </a:extLst>
              </p:cNvPr>
              <p:cNvSpPr/>
              <p:nvPr/>
            </p:nvSpPr>
            <p:spPr>
              <a:xfrm>
                <a:off x="8656785" y="1506192"/>
                <a:ext cx="569665" cy="585133"/>
              </a:xfrm>
              <a:prstGeom prst="rect">
                <a:avLst/>
              </a:prstGeom>
              <a:solidFill>
                <a:schemeClr val="bg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77DD137-CDD0-AA4A-BB54-C0DE81D8AFDE}"/>
                  </a:ext>
                </a:extLst>
              </p:cNvPr>
              <p:cNvGrpSpPr/>
              <p:nvPr/>
            </p:nvGrpSpPr>
            <p:grpSpPr>
              <a:xfrm>
                <a:off x="6215508" y="1486231"/>
                <a:ext cx="651072" cy="1283876"/>
                <a:chOff x="934053" y="1733176"/>
                <a:chExt cx="1470696" cy="153741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CFA5F98-336E-B142-8C49-B56E2E021114}"/>
                    </a:ext>
                  </a:extLst>
                </p:cNvPr>
                <p:cNvSpPr/>
                <p:nvPr/>
              </p:nvSpPr>
              <p:spPr>
                <a:xfrm>
                  <a:off x="934053" y="1733176"/>
                  <a:ext cx="1470696" cy="153741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C825350-D0E5-064F-9B59-F4B0B22959EB}"/>
                    </a:ext>
                  </a:extLst>
                </p:cNvPr>
                <p:cNvSpPr/>
                <p:nvPr/>
              </p:nvSpPr>
              <p:spPr>
                <a:xfrm>
                  <a:off x="1046870" y="2596830"/>
                  <a:ext cx="1246368" cy="536809"/>
                </a:xfrm>
                <a:prstGeom prst="rect">
                  <a:avLst/>
                </a:prstGeom>
                <a:solidFill>
                  <a:schemeClr val="accent3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Kernel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D7834CA-032A-204C-AB0A-FD38BB169C22}"/>
                    </a:ext>
                  </a:extLst>
                </p:cNvPr>
                <p:cNvSpPr/>
                <p:nvPr/>
              </p:nvSpPr>
              <p:spPr>
                <a:xfrm>
                  <a:off x="1074901" y="1849735"/>
                  <a:ext cx="1218337" cy="585133"/>
                </a:xfrm>
                <a:prstGeom prst="rect">
                  <a:avLst/>
                </a:prstGeom>
                <a:solidFill>
                  <a:schemeClr val="accent3"/>
                </a:solidFill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App</a:t>
                  </a:r>
                </a:p>
              </p:txBody>
            </p: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43CB8D3-AB40-DD48-BF3D-C8BB31CC25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3013" y="1430517"/>
                <a:ext cx="0" cy="1481543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5FCFF98-5675-6947-A136-54C8F4FC9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3264" y="2907857"/>
                <a:ext cx="148331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Curved 134">
                <a:extLst>
                  <a:ext uri="{FF2B5EF4-FFF2-40B4-BE49-F238E27FC236}">
                    <a16:creationId xmlns:a16="http://schemas.microsoft.com/office/drawing/2014/main" id="{2EFE97F8-DE7A-DD4B-A554-74240F28F9AF}"/>
                  </a:ext>
                </a:extLst>
              </p:cNvPr>
              <p:cNvCxnSpPr>
                <a:stCxn id="41" idx="0"/>
                <a:endCxn id="56" idx="0"/>
              </p:cNvCxnSpPr>
              <p:nvPr/>
            </p:nvCxnSpPr>
            <p:spPr>
              <a:xfrm rot="16200000" flipV="1">
                <a:off x="6545076" y="709766"/>
                <a:ext cx="9762" cy="1562691"/>
              </a:xfrm>
              <a:prstGeom prst="curvedConnector3">
                <a:avLst>
                  <a:gd name="adj1" fmla="val 2441733"/>
                </a:avLst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Curved 135">
                <a:extLst>
                  <a:ext uri="{FF2B5EF4-FFF2-40B4-BE49-F238E27FC236}">
                    <a16:creationId xmlns:a16="http://schemas.microsoft.com/office/drawing/2014/main" id="{83F8463D-928C-B148-B18E-FB3DAC3CD86A}"/>
                  </a:ext>
                </a:extLst>
              </p:cNvPr>
              <p:cNvCxnSpPr>
                <a:stCxn id="43" idx="0"/>
                <a:endCxn id="53" idx="0"/>
              </p:cNvCxnSpPr>
              <p:nvPr/>
            </p:nvCxnSpPr>
            <p:spPr>
              <a:xfrm rot="16200000" flipV="1">
                <a:off x="7171231" y="856044"/>
                <a:ext cx="9762" cy="1270136"/>
              </a:xfrm>
              <a:prstGeom prst="curvedConnector3">
                <a:avLst>
                  <a:gd name="adj1" fmla="val 2441733"/>
                </a:avLst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7FC6D9-0B24-FA43-8664-87BD17DA231A}"/>
                </a:ext>
              </a:extLst>
            </p:cNvPr>
            <p:cNvGrpSpPr/>
            <p:nvPr/>
          </p:nvGrpSpPr>
          <p:grpSpPr>
            <a:xfrm>
              <a:off x="5461922" y="1495993"/>
              <a:ext cx="582401" cy="651202"/>
              <a:chOff x="3651440" y="2300545"/>
              <a:chExt cx="582401" cy="65120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0701F54-8DB2-A743-BD25-C738C56BE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47" y="2300545"/>
                <a:ext cx="0" cy="648527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80C6A8B-4FC0-504B-9664-D34937E435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1440" y="2951747"/>
                <a:ext cx="582401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930506-DA3C-8C4F-B832-1C1159F4978D}"/>
                </a:ext>
              </a:extLst>
            </p:cNvPr>
            <p:cNvGrpSpPr/>
            <p:nvPr/>
          </p:nvGrpSpPr>
          <p:grpSpPr>
            <a:xfrm>
              <a:off x="231866" y="1576034"/>
              <a:ext cx="1212483" cy="2493092"/>
              <a:chOff x="1352311" y="2144641"/>
              <a:chExt cx="1212483" cy="249309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895CE-18B7-5044-A61B-D923E6224AD9}"/>
                  </a:ext>
                </a:extLst>
              </p:cNvPr>
              <p:cNvSpPr txBox="1"/>
              <p:nvPr/>
            </p:nvSpPr>
            <p:spPr>
              <a:xfrm>
                <a:off x="1352311" y="2895516"/>
                <a:ext cx="1020059" cy="29951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EL1</a:t>
                </a:r>
                <a:endParaRPr lang="en-GB" sz="1400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EB0654-9791-8846-9678-E5A4754B3264}"/>
                  </a:ext>
                </a:extLst>
              </p:cNvPr>
              <p:cNvSpPr txBox="1"/>
              <p:nvPr/>
            </p:nvSpPr>
            <p:spPr>
              <a:xfrm>
                <a:off x="1352311" y="3700499"/>
                <a:ext cx="1212483" cy="29951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EL2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3081A2-693E-B44C-9F5F-20932AB04042}"/>
                  </a:ext>
                </a:extLst>
              </p:cNvPr>
              <p:cNvSpPr txBox="1"/>
              <p:nvPr/>
            </p:nvSpPr>
            <p:spPr>
              <a:xfrm>
                <a:off x="1352311" y="2144641"/>
                <a:ext cx="869755" cy="29951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EL0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6C50F2-0BF6-B846-AE08-28CAF85CDE49}"/>
                  </a:ext>
                </a:extLst>
              </p:cNvPr>
              <p:cNvSpPr txBox="1"/>
              <p:nvPr/>
            </p:nvSpPr>
            <p:spPr>
              <a:xfrm>
                <a:off x="1352311" y="4338216"/>
                <a:ext cx="1212483" cy="29951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defTabSz="456038">
                  <a:defRPr/>
                </a:pPr>
                <a:r>
                  <a:rPr lang="en-GB" sz="1400" kern="0">
                    <a:solidFill>
                      <a:srgbClr val="000000"/>
                    </a:solidFill>
                    <a:latin typeface="Gill Sans MT"/>
                    <a:ea typeface=""/>
                  </a:rPr>
                  <a:t>EL3</a:t>
                </a:r>
                <a:endParaRPr lang="en-GB" kern="0">
                  <a:solidFill>
                    <a:srgbClr val="000000"/>
                  </a:solidFill>
                  <a:latin typeface="Gill Sans Light"/>
                  <a:ea typeface="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2EED35-2966-2846-A42A-499149760860}"/>
                </a:ext>
              </a:extLst>
            </p:cNvPr>
            <p:cNvGrpSpPr/>
            <p:nvPr/>
          </p:nvGrpSpPr>
          <p:grpSpPr>
            <a:xfrm>
              <a:off x="3889299" y="1506192"/>
              <a:ext cx="1207376" cy="638452"/>
              <a:chOff x="3651440" y="2313295"/>
              <a:chExt cx="582401" cy="63845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AD09ACF-5D85-364B-913F-3DEC4793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8954" y="2313295"/>
                <a:ext cx="0" cy="635777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B5C279A-F6D0-A548-83C0-6B9B1666A3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1440" y="2951747"/>
                <a:ext cx="582401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BDE7F4BE-8A5E-4045-9A07-1063BD95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</p:spPr>
        <p:txBody>
          <a:bodyPr/>
          <a:lstStyle/>
          <a:p>
            <a:r>
              <a:rPr lang="en-GB" dirty="0"/>
              <a:t>Arm Confidential Compute Architecture (CCA)</a:t>
            </a:r>
          </a:p>
        </p:txBody>
      </p:sp>
    </p:spTree>
    <p:extLst>
      <p:ext uri="{BB962C8B-B14F-4D97-AF65-F5344CB8AC3E}">
        <p14:creationId xmlns:p14="http://schemas.microsoft.com/office/powerpoint/2010/main" val="275934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0827-9D34-E942-8FC9-CF72335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last missing piece: Remote Attestation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58FE-F0A8-0B4E-AC26-38090DBA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Earlier mentioned Cloud Computing as a motivation for the rise of Confidential Computing</a:t>
            </a:r>
          </a:p>
          <a:p>
            <a:pPr marL="672465" lvl="1" indent="-166370"/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But… why do you trust an Isolate was spawned by untrusted Cloud host, when requested?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Why trust the code and data transferred to remote machine is the same that’s loaded?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Missing piece is </a:t>
            </a:r>
            <a:r>
              <a:rPr lang="en-GB" b="1" dirty="0"/>
              <a:t>Remote Attestation</a:t>
            </a:r>
            <a:r>
              <a:rPr lang="en-GB" dirty="0"/>
              <a:t>: cryptographic technique through which a sceptic receives strong evidence that a device was configured in a particular state</a:t>
            </a:r>
          </a:p>
        </p:txBody>
      </p:sp>
    </p:spTree>
    <p:extLst>
      <p:ext uri="{BB962C8B-B14F-4D97-AF65-F5344CB8AC3E}">
        <p14:creationId xmlns:p14="http://schemas.microsoft.com/office/powerpoint/2010/main" val="2364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7" id="{BAEDCA4E-07D3-CF45-8582-069B713BBD79}" vid="{B429C1B6-4366-0543-9EF0-CA4016DA9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675509F-A6F5-4147-861D-E4CC99F48FA5}">
  <ds:schemaRefs>
    <ds:schemaRef ds:uri="c0950e01-db07-4e41-9c32-b7a8e9fccc9b"/>
    <ds:schemaRef ds:uri="f2ad5090-61a8-4b8c-ab70-68f4ff4d1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sharepoint/v3"/>
    <ds:schemaRef ds:uri="c0950e01-db07-4e41-9c32-b7a8e9fccc9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f2ad5090-61a8-4b8c-ab70-68f4ff4d1933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Arm_PPT_Public</Template>
  <TotalTime>3799</TotalTime>
  <Words>2218</Words>
  <Application>Microsoft Macintosh PowerPoint</Application>
  <PresentationFormat>Widescreen</PresentationFormat>
  <Paragraphs>306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Gill Sans Light</vt:lpstr>
      <vt:lpstr>Gill Sans MT</vt:lpstr>
      <vt:lpstr>Wingdings</vt:lpstr>
      <vt:lpstr>Arm_PPT_Public</vt:lpstr>
      <vt:lpstr> Confidential Computing </vt:lpstr>
      <vt:lpstr>What makes a good invited talk for an event like this?</vt:lpstr>
      <vt:lpstr>Confidential Computing</vt:lpstr>
      <vt:lpstr>Protecting data in use</vt:lpstr>
      <vt:lpstr>TrustZone and Confidential Computing</vt:lpstr>
      <vt:lpstr>Arm TrustZone</vt:lpstr>
      <vt:lpstr>Hardware-backed third-party Confidential Computing</vt:lpstr>
      <vt:lpstr>Arm Confidential Compute Architecture (CCA)</vt:lpstr>
      <vt:lpstr>One last missing piece: Remote Attestation</vt:lpstr>
      <vt:lpstr>One model of attestation</vt:lpstr>
      <vt:lpstr>A (utopian) vision</vt:lpstr>
      <vt:lpstr>Stepping back…</vt:lpstr>
      <vt:lpstr>Moving computations around</vt:lpstr>
      <vt:lpstr>Fine-grained control and protection of data</vt:lpstr>
      <vt:lpstr>Realizing this…</vt:lpstr>
      <vt:lpstr>Veracruz: privacy-preserving collaborative computation </vt:lpstr>
      <vt:lpstr>The Veracruz framework</vt:lpstr>
      <vt:lpstr>Veracruz from 50,000ft</vt:lpstr>
      <vt:lpstr>Use-case: privacy-preserving machine learning</vt:lpstr>
      <vt:lpstr>Use-case: privacy-preserving set-sum computation</vt:lpstr>
      <vt:lpstr>…and many more potential use-cases</vt:lpstr>
      <vt:lpstr>Abstracting over isolates</vt:lpstr>
      <vt:lpstr>Research opportunities</vt:lpstr>
      <vt:lpstr>Elephant in the room</vt:lpstr>
      <vt:lpstr>Mass, decentralized attestation</vt:lpstr>
      <vt:lpstr>Policies, and scheduling for fine-grained control over data</vt:lpstr>
      <vt:lpstr>Conclusions</vt:lpstr>
      <vt:lpstr>Some of our other related activities</vt:lpstr>
      <vt:lpstr>Wrapping it up…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Confidential Computing: Brave New World</dc:title>
  <dc:subject/>
  <dc:creator>Dominic Mulligan</dc:creator>
  <cp:keywords/>
  <dc:description/>
  <cp:lastModifiedBy>Dominic Mulligan</cp:lastModifiedBy>
  <cp:revision>2</cp:revision>
  <dcterms:created xsi:type="dcterms:W3CDTF">2021-09-06T14:50:03Z</dcterms:created>
  <dcterms:modified xsi:type="dcterms:W3CDTF">2021-09-15T12:50:51Z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